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689" r:id="rId2"/>
    <p:sldId id="731" r:id="rId3"/>
    <p:sldId id="723" r:id="rId4"/>
    <p:sldId id="735" r:id="rId5"/>
    <p:sldId id="722" r:id="rId6"/>
    <p:sldId id="728" r:id="rId7"/>
    <p:sldId id="732" r:id="rId8"/>
    <p:sldId id="703" r:id="rId9"/>
    <p:sldId id="721" r:id="rId10"/>
    <p:sldId id="725" r:id="rId11"/>
    <p:sldId id="726" r:id="rId12"/>
    <p:sldId id="727" r:id="rId13"/>
    <p:sldId id="717" r:id="rId14"/>
    <p:sldId id="700" r:id="rId15"/>
    <p:sldId id="718" r:id="rId16"/>
    <p:sldId id="719" r:id="rId17"/>
    <p:sldId id="710" r:id="rId18"/>
    <p:sldId id="711" r:id="rId19"/>
    <p:sldId id="716" r:id="rId20"/>
    <p:sldId id="697" r:id="rId21"/>
    <p:sldId id="713" r:id="rId22"/>
    <p:sldId id="733" r:id="rId23"/>
    <p:sldId id="734" r:id="rId24"/>
    <p:sldId id="729" r:id="rId25"/>
  </p:sldIdLst>
  <p:sldSz cx="9144000" cy="6858000" type="screen4x3"/>
  <p:notesSz cx="6781800" cy="9918700"/>
  <p:embeddedFontLs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Cambria Math" pitchFamily="18" charset="0"/>
      <p:regular r:id="rId32"/>
    </p:embeddedFont>
  </p:embeddedFontLst>
  <p:custDataLst>
    <p:tags r:id="rId3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hlink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hlink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hlink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hlink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hlink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hlink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hlink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hlink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hlink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66FF66"/>
    <a:srgbClr val="3366CC"/>
    <a:srgbClr val="0033CC"/>
    <a:srgbClr val="6600FF"/>
    <a:srgbClr val="6600CC"/>
    <a:srgbClr val="81C1D5"/>
    <a:srgbClr val="8DC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 autoAdjust="0"/>
    <p:restoredTop sz="78743" autoAdjust="0"/>
  </p:normalViewPr>
  <p:slideViewPr>
    <p:cSldViewPr>
      <p:cViewPr>
        <p:scale>
          <a:sx n="90" d="100"/>
          <a:sy n="90" d="100"/>
        </p:scale>
        <p:origin x="-1518" y="-72"/>
      </p:cViewPr>
      <p:guideLst>
        <p:guide orient="horz" pos="36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endParaRPr lang="en-US" altLang="x-non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endParaRPr lang="en-US" altLang="x-none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endParaRPr lang="en-US" altLang="x-none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25D5C740-9BFD-42DD-A552-2055B47C86E9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92759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endParaRPr lang="en-US" altLang="x-non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endParaRPr lang="en-US" altLang="x-none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Klicken Sie, um die Formate des Vorlagentextes zu bearbeiten</a:t>
            </a:r>
          </a:p>
          <a:p>
            <a:pPr lvl="1"/>
            <a:r>
              <a:rPr lang="en-US" altLang="x-none" smtClean="0"/>
              <a:t>Zweite Ebene</a:t>
            </a:r>
          </a:p>
          <a:p>
            <a:pPr lvl="2"/>
            <a:r>
              <a:rPr lang="en-US" altLang="x-none" smtClean="0"/>
              <a:t>Dritte Ebene</a:t>
            </a:r>
          </a:p>
          <a:p>
            <a:pPr lvl="3"/>
            <a:r>
              <a:rPr lang="en-US" altLang="x-none" smtClean="0"/>
              <a:t>Vierte Ebene</a:t>
            </a:r>
          </a:p>
          <a:p>
            <a:pPr lvl="4"/>
            <a:r>
              <a:rPr lang="en-US" altLang="x-none" smtClean="0"/>
              <a:t>Fünfte Ebene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endParaRPr lang="en-US" altLang="x-none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fld id="{30B80639-8B44-4B16-BC81-8FE4D28FAD3E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339816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C1C03-84AA-43BF-B382-3F2B0F82150B}" type="slidenum">
              <a:rPr lang="en-US" altLang="x-none"/>
              <a:pPr/>
              <a:t>1</a:t>
            </a:fld>
            <a:endParaRPr lang="en-US" altLang="x-none" dirty="0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5650"/>
            <a:ext cx="4935537" cy="3702050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67287" cy="4459288"/>
          </a:xfrm>
        </p:spPr>
        <p:txBody>
          <a:bodyPr/>
          <a:lstStyle/>
          <a:p>
            <a:r>
              <a:rPr lang="de-DE" altLang="x-none" dirty="0" smtClean="0"/>
              <a:t>Adjust Note size </a:t>
            </a:r>
            <a:endParaRPr lang="de-DE" alt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pop the list with </a:t>
            </a:r>
            <a:r>
              <a:rPr lang="en-US" dirty="0" err="1" smtClean="0"/>
              <a:t>mininum</a:t>
            </a:r>
            <a:r>
              <a:rPr lang="en-US" baseline="0" dirty="0" smtClean="0"/>
              <a:t> key value and evaluate vertices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927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</a:t>
            </a:r>
            <a:r>
              <a:rPr lang="en-US" baseline="0" dirty="0" smtClean="0"/>
              <a:t> a question on MMD – read it once </a:t>
            </a:r>
          </a:p>
          <a:p>
            <a:r>
              <a:rPr lang="en-US" baseline="0" dirty="0" smtClean="0"/>
              <a:t>Read the </a:t>
            </a:r>
            <a:r>
              <a:rPr lang="en-US" baseline="0" dirty="0" err="1" smtClean="0"/>
              <a:t>heuristc</a:t>
            </a:r>
            <a:r>
              <a:rPr lang="en-US" baseline="0" dirty="0" smtClean="0"/>
              <a:t> for AMD and COLAMD and NESDIS once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8915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BHAMD and </a:t>
            </a:r>
            <a:r>
              <a:rPr lang="en-US" smtClean="0"/>
              <a:t>EMD different ordering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BHAMD</a:t>
            </a:r>
            <a:r>
              <a:rPr lang="en-US" baseline="0" dirty="0" smtClean="0"/>
              <a:t> doesn’t provide same ordering as EMD because occasionally a </a:t>
            </a:r>
            <a:r>
              <a:rPr lang="en-US" baseline="0" dirty="0" err="1" smtClean="0"/>
              <a:t>vertice</a:t>
            </a:r>
            <a:r>
              <a:rPr lang="en-US" baseline="0" dirty="0" smtClean="0"/>
              <a:t> with node degree slightly &gt; the current min degree will get eliminated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8404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any point of time 42 unique node degrees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1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Datasets: w1000, city10000, manhattan3500, </a:t>
            </a:r>
            <a:r>
              <a:rPr lang="en-US" baseline="0" dirty="0" err="1" smtClean="0"/>
              <a:t>vp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intel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killian</a:t>
            </a:r>
            <a:r>
              <a:rPr lang="en-US" baseline="0" dirty="0" smtClean="0"/>
              <a:t>, magic multi robot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89149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Time to</a:t>
            </a:r>
            <a:r>
              <a:rPr lang="en-US" baseline="0" dirty="0" smtClean="0"/>
              <a:t> find the order for shuffling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344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Solve</a:t>
            </a:r>
            <a:r>
              <a:rPr lang="en-US" baseline="0" dirty="0" smtClean="0"/>
              <a:t> time = finding L and x after reordering the matrix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All method same solution – difference fill-in different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7200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/>
              <a:t>Can EMD based algorithms perform significantly better results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Instead -&gt; took the ordering from EMD</a:t>
            </a:r>
            <a:r>
              <a:rPr lang="en-US" baseline="0" dirty="0" smtClean="0"/>
              <a:t> and AMD and performed a kind of genetic search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Swaps and kept continuing till the ordering produced 10% more fill in and restarted it.. </a:t>
            </a:r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 believe no</a:t>
            </a:r>
            <a:r>
              <a:rPr lang="en-US" baseline="0" dirty="0" smtClean="0"/>
              <a:t> room for </a:t>
            </a:r>
            <a:r>
              <a:rPr lang="en-US" baseline="0" dirty="0" err="1" smtClean="0"/>
              <a:t>mprovement</a:t>
            </a:r>
            <a:r>
              <a:rPr lang="en-US" baseline="0" dirty="0" smtClean="0"/>
              <a:t> for EMD based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7622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BHAMD can easily be</a:t>
            </a:r>
            <a:r>
              <a:rPr lang="en-US" baseline="0" dirty="0" smtClean="0"/>
              <a:t> implemented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BHAMD no dependency on math libraries  Licensing issues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We believe no further room for improvement for heuristics based only on EMD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9204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Both As contain exactly same – just “shuffled”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Reordering is basically changing the order of delta x..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To do you shuffle A keeping exactly same information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Simply saying reordering is the order of elimination and substitution in standard algebra.. 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This is nothing new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Matlab</a:t>
            </a:r>
            <a:r>
              <a:rPr lang="en-US" baseline="0" dirty="0" smtClean="0"/>
              <a:t> CSPARSE G2O </a:t>
            </a:r>
            <a:r>
              <a:rPr lang="en-US" baseline="0" dirty="0" err="1" smtClean="0"/>
              <a:t>ceres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9005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All Graph based slam Ax=b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X-&gt; unknown robot and feature position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matrix decomposition much faster than inverting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if A and L are sparse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A-&gt;typically sparse for slam problems </a:t>
            </a:r>
          </a:p>
          <a:p>
            <a:r>
              <a:rPr lang="en-US" baseline="0" dirty="0" smtClean="0"/>
              <a:t>L-&gt;depends on ordering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</a:t>
            </a:r>
          </a:p>
          <a:p>
            <a:r>
              <a:rPr lang="en-US" baseline="0" dirty="0" smtClean="0"/>
              <a:t>Bad ordering destroys the </a:t>
            </a:r>
            <a:r>
              <a:rPr lang="en-US" baseline="0" dirty="0" err="1" smtClean="0"/>
              <a:t>sparsity</a:t>
            </a:r>
            <a:r>
              <a:rPr lang="en-US" baseline="0" dirty="0" smtClean="0"/>
              <a:t> of L though A had same to begin with</a:t>
            </a:r>
          </a:p>
          <a:p>
            <a:r>
              <a:rPr lang="en-US" baseline="0" dirty="0" smtClean="0"/>
              <a:t>Both As contain exactly same – just “shuffled”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9005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Reordering is basically changing the order of inference in x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To do you shuffle A keeping exactly same information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9005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74185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3500 robot</a:t>
            </a:r>
            <a:r>
              <a:rPr lang="en-US" baseline="0" dirty="0" smtClean="0"/>
              <a:t> position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Reordering can be difference </a:t>
            </a:r>
            <a:r>
              <a:rPr lang="en-US" dirty="0" smtClean="0"/>
              <a:t>between online and offlin</a:t>
            </a:r>
            <a:r>
              <a:rPr lang="en-US" baseline="0" dirty="0" smtClean="0"/>
              <a:t>e performance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</a:t>
            </a:r>
          </a:p>
          <a:p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NP hard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heuristics which work quite well</a:t>
            </a:r>
          </a:p>
          <a:p>
            <a:r>
              <a:rPr lang="en-US" dirty="0" smtClean="0"/>
              <a:t>What ever</a:t>
            </a:r>
            <a:r>
              <a:rPr lang="en-US" baseline="0" dirty="0" smtClean="0"/>
              <a:t> reordering same solution 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3999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Attemp</a:t>
            </a:r>
            <a:r>
              <a:rPr lang="en-US" baseline="0" dirty="0" smtClean="0"/>
              <a:t>t to find best ordering strategy for SLAM problems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By evaluating lots of datasets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Simple ordering strategy if one </a:t>
            </a:r>
            <a:r>
              <a:rPr lang="en-US" baseline="0" dirty="0" err="1" smtClean="0"/>
              <a:t>doesnot</a:t>
            </a:r>
            <a:r>
              <a:rPr lang="en-US" baseline="0" dirty="0" smtClean="0"/>
              <a:t> want dependency on libraries due to licensing issues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Since lot state of the art methods including BHAMD approximate EMD lets see what it does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6900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idea -&gt; more connected – high node degree</a:t>
            </a:r>
            <a:r>
              <a:rPr lang="en-US" baseline="0" dirty="0" smtClean="0"/>
              <a:t> </a:t>
            </a:r>
            <a:r>
              <a:rPr lang="en-US" dirty="0" smtClean="0"/>
              <a:t>nodes will be</a:t>
            </a:r>
            <a:r>
              <a:rPr lang="en-US" baseline="0" dirty="0" smtClean="0"/>
              <a:t> pushed to the end of the ordering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Consider a toy example of 6 robot positions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509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100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Initialize</a:t>
            </a:r>
            <a:r>
              <a:rPr lang="en-US" baseline="0" dirty="0" smtClean="0"/>
              <a:t> a heap with lists containing vertices with identical mode degree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0639-8B44-4B16-BC81-8FE4D28FAD3E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485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850900"/>
            <a:ext cx="7678738" cy="1190625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x-none" noProof="0" smtClean="0"/>
              <a:t>Klicken Sie, um das Titelformat zu bearbeiten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2514600"/>
            <a:ext cx="7713663" cy="31146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x-none" noProof="0" smtClean="0"/>
              <a:t>Klicken Sie, um das Format des Untertitelmasters zu bearbeiten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579963-B844-4402-9EC7-A3B4E926C6EF}" type="slidenum">
              <a:rPr lang="en-US" altLang="x-none"/>
              <a:pPr/>
              <a:t>‹#›</a:t>
            </a:fld>
            <a:endParaRPr lang="en-US" altLang="x-none" dirty="0"/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823913" y="6643688"/>
            <a:ext cx="522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x-none" sz="1200" b="0" dirty="0">
                <a:solidFill>
                  <a:schemeClr val="bg1"/>
                </a:solidFill>
              </a:rPr>
              <a:t>SA-1</a:t>
            </a:r>
            <a:endParaRPr lang="en-US" altLang="x-none" sz="12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ADEA3-9563-4E76-8356-8449440CB465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65555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1526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3055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65B73-32CF-4BE7-BC69-9F4C07F2DD8D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396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11554-C264-413B-8B9A-0705A17397BF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07082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7F94-5685-4445-AC2A-6F6C7FFAAEF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69740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C1F87-6D19-4D72-B19A-0561467D0A76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7000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DBA03-ECA1-4BC6-8296-5470ACEE4477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5583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583B7-808A-4801-9E42-02300DC92F36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680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F34DC-50DF-4470-80A4-38302129A78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5187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A1910-9778-4545-A4C8-F231BA4D16A5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41037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5740E-6ED0-4A0E-932A-EE5A9DA1303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9463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 smtClean="0"/>
              <a:t>Click to enter title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Level 1</a:t>
            </a:r>
          </a:p>
          <a:p>
            <a:pPr lvl="1"/>
            <a:r>
              <a:rPr lang="en-US" altLang="x-none" smtClean="0"/>
              <a:t>Level 2</a:t>
            </a:r>
          </a:p>
          <a:p>
            <a:pPr lvl="2"/>
            <a:r>
              <a:rPr lang="en-US" altLang="x-none" smtClean="0"/>
              <a:t>Level 3</a:t>
            </a:r>
          </a:p>
          <a:p>
            <a:pPr lvl="3"/>
            <a:r>
              <a:rPr lang="en-US" altLang="x-none" smtClean="0"/>
              <a:t>Level 4</a:t>
            </a:r>
          </a:p>
          <a:p>
            <a:pPr lvl="4"/>
            <a:r>
              <a:rPr lang="en-US" altLang="x-none" smtClean="0"/>
              <a:t>Level 5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515100"/>
            <a:ext cx="1981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x-none" dirty="0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15100"/>
            <a:ext cx="2895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x-none" dirty="0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5100"/>
            <a:ext cx="19145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949224EA-1F69-4FAB-88E1-C09ED41BA8EE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381000" y="102235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5916613" y="876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2057400" y="3886200"/>
            <a:ext cx="685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Verdana" pitchFamily="34" charset="0"/>
              <a:buNone/>
            </a:pPr>
            <a:r>
              <a:rPr lang="en-US" altLang="x-none" sz="2400" b="0" dirty="0" smtClean="0">
                <a:solidFill>
                  <a:schemeClr val="tx1"/>
                </a:solidFill>
              </a:rPr>
              <a:t>Pratik Agarwal and Edwin Olson</a:t>
            </a:r>
            <a:endParaRPr lang="en-US" altLang="x-none" sz="2400" b="0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Verdana" pitchFamily="34" charset="0"/>
              <a:buNone/>
            </a:pPr>
            <a:endParaRPr lang="en-US" altLang="x-none" sz="2400" b="0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Verdana" pitchFamily="34" charset="0"/>
              <a:buNone/>
            </a:pPr>
            <a:r>
              <a:rPr lang="en-US" altLang="x-none" sz="2000" b="0" dirty="0">
                <a:solidFill>
                  <a:schemeClr val="tx1"/>
                </a:solidFill>
              </a:rPr>
              <a:t>University of </a:t>
            </a:r>
            <a:r>
              <a:rPr lang="en-US" altLang="x-none" sz="2000" b="0" dirty="0" smtClean="0">
                <a:solidFill>
                  <a:schemeClr val="tx1"/>
                </a:solidFill>
              </a:rPr>
              <a:t>Freiburg</a:t>
            </a:r>
            <a:r>
              <a:rPr lang="en-US" altLang="x-none" sz="2000" b="0" dirty="0">
                <a:solidFill>
                  <a:schemeClr val="tx1"/>
                </a:solidFill>
              </a:rPr>
              <a:t> </a:t>
            </a:r>
            <a:r>
              <a:rPr lang="en-US" altLang="x-none" sz="2000" b="0" dirty="0" smtClean="0">
                <a:solidFill>
                  <a:schemeClr val="tx1"/>
                </a:solidFill>
              </a:rPr>
              <a:t>and University of Michigan</a:t>
            </a:r>
            <a:endParaRPr lang="en-US" altLang="x-none" sz="2000" b="0" baseline="30000" dirty="0">
              <a:solidFill>
                <a:schemeClr val="tx1"/>
              </a:solidFill>
            </a:endParaRPr>
          </a:p>
        </p:txBody>
      </p:sp>
      <p:sp>
        <p:nvSpPr>
          <p:cNvPr id="6297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203325"/>
            <a:ext cx="6858000" cy="1323439"/>
          </a:xfrm>
        </p:spPr>
        <p:txBody>
          <a:bodyPr/>
          <a:lstStyle/>
          <a:p>
            <a:pPr algn="ctr"/>
            <a:r>
              <a:rPr lang="en-US" altLang="x-none" sz="4000" dirty="0" smtClean="0"/>
              <a:t>Variable reordering strategies for SLAM</a:t>
            </a:r>
            <a:endParaRPr lang="en-US" altLang="x-none" sz="4000" dirty="0"/>
          </a:p>
        </p:txBody>
      </p:sp>
      <p:sp>
        <p:nvSpPr>
          <p:cNvPr id="629767" name="Line 7"/>
          <p:cNvSpPr>
            <a:spLocks noChangeShapeType="1"/>
          </p:cNvSpPr>
          <p:nvPr/>
        </p:nvSpPr>
        <p:spPr bwMode="auto">
          <a:xfrm>
            <a:off x="2133600" y="3181350"/>
            <a:ext cx="70104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629768" name="Picture 8" descr="logo-aiscol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81175"/>
            <a:ext cx="18526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9" y="4280491"/>
            <a:ext cx="1584251" cy="1574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BHAMD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295400"/>
            <a:ext cx="8159283" cy="323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00908"/>
            <a:ext cx="2986982" cy="147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2179291" y="5181600"/>
            <a:ext cx="1630709" cy="381000"/>
          </a:xfrm>
          <a:prstGeom prst="roundRect">
            <a:avLst/>
          </a:prstGeom>
          <a:solidFill>
            <a:schemeClr val="folHlink">
              <a:alpha val="24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BHAMD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7086600" cy="302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4079641" cy="161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743200" y="5036288"/>
            <a:ext cx="2057400" cy="573288"/>
          </a:xfrm>
          <a:prstGeom prst="roundRect">
            <a:avLst/>
          </a:prstGeom>
          <a:solidFill>
            <a:schemeClr val="folHlink">
              <a:alpha val="24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BHAMD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4090988" cy="553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2438399"/>
            <a:ext cx="3276600" cy="954107"/>
          </a:xfrm>
          <a:prstGeom prst="rect">
            <a:avLst/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Multiple vertices eliminated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 rot="8412139">
            <a:off x="4904048" y="3307019"/>
            <a:ext cx="978408" cy="484632"/>
          </a:xfrm>
          <a:prstGeom prst="rightArrow">
            <a:avLst/>
          </a:prstGeom>
          <a:solidFill>
            <a:schemeClr val="folHlink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646331"/>
          </a:xfrm>
        </p:spPr>
        <p:txBody>
          <a:bodyPr/>
          <a:lstStyle/>
          <a:p>
            <a:r>
              <a:rPr lang="en-US" dirty="0" smtClean="0"/>
              <a:t>BHAMD on a 10,000 node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534400" cy="2667000"/>
          </a:xfrm>
        </p:spPr>
        <p:txBody>
          <a:bodyPr/>
          <a:lstStyle/>
          <a:p>
            <a:r>
              <a:rPr lang="en-US" sz="3600" dirty="0"/>
              <a:t>EMD </a:t>
            </a:r>
            <a:r>
              <a:rPr lang="en-US" sz="3600" dirty="0" smtClean="0"/>
              <a:t>- 10,000 steps</a:t>
            </a:r>
            <a:endParaRPr lang="en-US" sz="3600" dirty="0"/>
          </a:p>
          <a:p>
            <a:r>
              <a:rPr lang="en-US" sz="3600" dirty="0" smtClean="0"/>
              <a:t>BHAMD - 107 steps</a:t>
            </a:r>
          </a:p>
          <a:p>
            <a:r>
              <a:rPr lang="en-US" sz="3600" dirty="0" smtClean="0"/>
              <a:t>Max heap size in BHAMD 42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57" y="1151164"/>
            <a:ext cx="2443843" cy="26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8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AMD</a:t>
            </a:r>
            <a:r>
              <a:rPr lang="en-US" dirty="0" smtClean="0"/>
              <a:t> </a:t>
            </a:r>
            <a:r>
              <a:rPr lang="en-US" sz="2400" dirty="0" smtClean="0"/>
              <a:t>Approximate Minimum Degree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COLAMD</a:t>
            </a:r>
            <a:r>
              <a:rPr lang="en-US" dirty="0" smtClean="0"/>
              <a:t> </a:t>
            </a:r>
            <a:r>
              <a:rPr lang="en-US" sz="2400" dirty="0" smtClean="0"/>
              <a:t>Column Approximate Minimum Degree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NESDIS</a:t>
            </a:r>
            <a:r>
              <a:rPr lang="en-US" dirty="0" smtClean="0"/>
              <a:t> </a:t>
            </a:r>
            <a:r>
              <a:rPr lang="en-US" sz="2400" dirty="0" smtClean="0"/>
              <a:t>Nested Dissection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METIS</a:t>
            </a:r>
            <a:r>
              <a:rPr lang="en-US" dirty="0" smtClean="0"/>
              <a:t> </a:t>
            </a:r>
            <a:r>
              <a:rPr lang="en-US" sz="2400" dirty="0" smtClean="0"/>
              <a:t>Serial Graph Partition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9862"/>
            <a:ext cx="1024728" cy="344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0" y="4611319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reordering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15000"/>
            <a:ext cx="8534400" cy="762000"/>
          </a:xfrm>
        </p:spPr>
        <p:txBody>
          <a:bodyPr/>
          <a:lstStyle/>
          <a:p>
            <a:r>
              <a:rPr lang="en-US" sz="3600" dirty="0" smtClean="0"/>
              <a:t>EMD is slowest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09880"/>
            <a:ext cx="237392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1866900" y="4529780"/>
            <a:ext cx="876300" cy="1337620"/>
          </a:xfrm>
          <a:prstGeom prst="straightConnector1">
            <a:avLst/>
          </a:prstGeom>
          <a:solidFill>
            <a:schemeClr val="folHlink"/>
          </a:solidFill>
          <a:ln w="1016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46360"/>
            <a:ext cx="1661690" cy="342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1866900" y="4529779"/>
            <a:ext cx="2742314" cy="1337621"/>
          </a:xfrm>
          <a:prstGeom prst="straightConnector1">
            <a:avLst/>
          </a:prstGeom>
          <a:solidFill>
            <a:schemeClr val="folHlink"/>
          </a:solidFill>
          <a:ln w="1016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14" y="1046359"/>
            <a:ext cx="1622444" cy="342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29945"/>
            <a:ext cx="1507258" cy="13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9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41350"/>
          </a:xfrm>
        </p:spPr>
        <p:txBody>
          <a:bodyPr/>
          <a:lstStyle/>
          <a:p>
            <a:r>
              <a:rPr lang="en-US" dirty="0" smtClean="0"/>
              <a:t>Evaluation – </a:t>
            </a:r>
            <a:r>
              <a:rPr lang="en-US" dirty="0"/>
              <a:t>s</a:t>
            </a:r>
            <a:r>
              <a:rPr lang="en-US" dirty="0" smtClean="0"/>
              <a:t>olve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5943599"/>
                <a:ext cx="8534400" cy="656781"/>
              </a:xfrm>
            </p:spPr>
            <p:txBody>
              <a:bodyPr/>
              <a:lstStyle/>
              <a:p>
                <a:r>
                  <a:rPr lang="en-US" sz="3200" dirty="0" smtClean="0"/>
                  <a:t>COLAMD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 smtClean="0"/>
                  <a:t> is slowest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5943599"/>
                <a:ext cx="8534400" cy="656781"/>
              </a:xfrm>
              <a:blipFill rotWithShape="1">
                <a:blip r:embed="rId3"/>
                <a:stretch>
                  <a:fillRect l="-1643" t="-12963" b="-1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44" y="1066799"/>
            <a:ext cx="1663489" cy="31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74" y="1160590"/>
            <a:ext cx="762000" cy="312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44" y="3348908"/>
            <a:ext cx="162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88" y="4377071"/>
            <a:ext cx="1414129" cy="14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29" y="4392097"/>
            <a:ext cx="1545327" cy="139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60590"/>
            <a:ext cx="237392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4495800" y="4343402"/>
            <a:ext cx="1676400" cy="1676398"/>
          </a:xfrm>
          <a:prstGeom prst="straightConnector1">
            <a:avLst/>
          </a:prstGeom>
          <a:solidFill>
            <a:schemeClr val="folHlink"/>
          </a:solidFill>
          <a:ln w="101600" cap="flat" cmpd="sng" algn="ctr">
            <a:solidFill>
              <a:srgbClr val="3366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4142634" y="4263308"/>
            <a:ext cx="353166" cy="1756492"/>
          </a:xfrm>
          <a:prstGeom prst="straightConnector1">
            <a:avLst/>
          </a:prstGeom>
          <a:solidFill>
            <a:schemeClr val="folHlink"/>
          </a:solidFill>
          <a:ln w="1016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438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room for improvement?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3581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000" b="1" dirty="0" smtClean="0"/>
                  <a:t>Ideally</a:t>
                </a:r>
                <a:r>
                  <a:rPr lang="en-US" sz="3000" dirty="0" smtClean="0"/>
                  <a:t> </a:t>
                </a:r>
              </a:p>
              <a:p>
                <a:r>
                  <a:rPr lang="en-US" sz="3000" dirty="0" smtClean="0"/>
                  <a:t>consider all possible orderings</a:t>
                </a:r>
                <a:endParaRPr lang="en-US" sz="26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3000" dirty="0" smtClean="0"/>
                  <a:t>1000 nodes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3000" b="1" i="1" smtClean="0">
                            <a:latin typeface="Cambria Math"/>
                          </a:rPr>
                          <m:t>𝟐𝟓𝟔𝟕</m:t>
                        </m:r>
                      </m:sup>
                    </m:sSup>
                  </m:oMath>
                </a14:m>
                <a:r>
                  <a:rPr lang="en-US" sz="3000" b="1" dirty="0" smtClean="0"/>
                  <a:t> orderings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000" b="1" dirty="0" smtClean="0"/>
                  <a:t>Instead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/>
                  <a:t>Local changes in existing orderings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3581400"/>
              </a:xfrm>
              <a:blipFill rotWithShape="1">
                <a:blip r:embed="rId3"/>
                <a:stretch>
                  <a:fillRect l="-1704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4800600"/>
            <a:ext cx="8534400" cy="1828800"/>
          </a:xfrm>
          <a:prstGeom prst="rect">
            <a:avLst/>
          </a:prstGeom>
          <a:ln w="63500"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/>
              <a:t>maximum improvement of 0.5%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200" dirty="0" smtClean="0"/>
              <a:t>(with 1 week compute time)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3810000" y="2622698"/>
            <a:ext cx="533398" cy="152400"/>
          </a:xfrm>
          <a:prstGeom prst="rightArrow">
            <a:avLst/>
          </a:prstGeom>
          <a:solidFill>
            <a:schemeClr val="folHlink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ll methods comparable </a:t>
            </a:r>
            <a:r>
              <a:rPr lang="en-US" sz="2400" strike="sngStrike" dirty="0" smtClean="0">
                <a:solidFill>
                  <a:srgbClr val="FF0000"/>
                </a:solidFill>
              </a:rPr>
              <a:t>EMD &amp; COLAMD on A</a:t>
            </a:r>
            <a:endParaRPr lang="en-US" sz="2400" strike="sngStrike" dirty="0" smtClean="0"/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BHAMD </a:t>
            </a:r>
            <a:r>
              <a:rPr lang="en-US" dirty="0"/>
              <a:t>-</a:t>
            </a:r>
            <a:r>
              <a:rPr lang="en-US" dirty="0" smtClean="0"/>
              <a:t> simple yet competitive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Negligible improvement with small changes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610600" cy="64135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based SLAM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Linearized system of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86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2992"/>
            <a:ext cx="7598229" cy="143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210" y="4951956"/>
            <a:ext cx="738664" cy="10637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Good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ordering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35" y="3421784"/>
            <a:ext cx="738664" cy="10637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Bad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ordering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8" y="3259122"/>
            <a:ext cx="1396795" cy="13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7" y="4724400"/>
            <a:ext cx="1396795" cy="140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09802" y="3259121"/>
            <a:ext cx="1398694" cy="2860077"/>
            <a:chOff x="3709802" y="3259121"/>
            <a:chExt cx="1398694" cy="28600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255" y="3259121"/>
              <a:ext cx="1385241" cy="138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802" y="4724400"/>
              <a:ext cx="1398693" cy="139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277293" y="4780623"/>
            <a:ext cx="357298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24 times more zeros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81400" y="3195908"/>
            <a:ext cx="1600200" cy="3052491"/>
          </a:xfrm>
          <a:prstGeom prst="rect">
            <a:avLst/>
          </a:prstGeom>
          <a:solidFill>
            <a:srgbClr val="C00000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Reordering matrix - 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534400" cy="5334000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𝐴𝑥</m:t>
                      </m:r>
                      <m:r>
                        <m:rPr>
                          <m:aln/>
                        </m:rP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𝑃𝑏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 is easy,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r>
                  <a:rPr lang="en-US" dirty="0" smtClean="0"/>
                  <a:t>Computing </a:t>
                </a:r>
                <a:r>
                  <a:rPr lang="en-US" dirty="0"/>
                  <a:t>the best reordering matrix </a:t>
                </a:r>
                <a:r>
                  <a:rPr lang="en-US" dirty="0" smtClean="0"/>
                  <a:t>P </a:t>
                </a:r>
                <a:r>
                  <a:rPr lang="en-US" dirty="0"/>
                  <a:t>is NP </a:t>
                </a:r>
                <a:r>
                  <a:rPr lang="en-US" dirty="0" smtClean="0"/>
                  <a:t>hard</a:t>
                </a:r>
              </a:p>
              <a:p>
                <a:r>
                  <a:rPr lang="en-US" b="0" dirty="0" smtClean="0"/>
                  <a:t>Heuristics work quite well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534400" cy="5334000"/>
              </a:xfrm>
              <a:blipFill rotWithShape="1">
                <a:blip r:embed="rId2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1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419600" cy="160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6330007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00600"/>
            <a:ext cx="7239000" cy="1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924175"/>
            <a:ext cx="64579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80" y="4648200"/>
            <a:ext cx="66294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200" y="5101905"/>
            <a:ext cx="1156086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Good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ordering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888" y="3383937"/>
            <a:ext cx="1156086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Bad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ordering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1200329"/>
          </a:xfrm>
        </p:spPr>
        <p:txBody>
          <a:bodyPr/>
          <a:lstStyle/>
          <a:p>
            <a:pPr algn="ctr"/>
            <a:r>
              <a:rPr lang="en-US" dirty="0" smtClean="0"/>
              <a:t>Multiple Min Degree (MMD)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vs</a:t>
            </a:r>
            <a:r>
              <a:rPr lang="en-US" dirty="0" smtClean="0"/>
              <a:t> BHAMD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724400"/>
          </a:xfrm>
        </p:spPr>
        <p:txBody>
          <a:bodyPr/>
          <a:lstStyle/>
          <a:p>
            <a:r>
              <a:rPr lang="en-US" dirty="0" smtClean="0"/>
              <a:t>Similarity</a:t>
            </a:r>
          </a:p>
          <a:p>
            <a:pPr marL="457200" lvl="1" indent="0">
              <a:buNone/>
            </a:pPr>
            <a:r>
              <a:rPr lang="en-US" dirty="0" smtClean="0"/>
              <a:t>multiple elimination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Difference</a:t>
            </a:r>
          </a:p>
          <a:p>
            <a:pPr marL="457200" lvl="1" indent="0">
              <a:buNone/>
            </a:pPr>
            <a:r>
              <a:rPr lang="en-US" dirty="0" smtClean="0"/>
              <a:t>MMD computes and eliminates independent nodes </a:t>
            </a:r>
          </a:p>
          <a:p>
            <a:pPr marL="457200" lvl="1" indent="0">
              <a:buNone/>
            </a:pPr>
            <a:r>
              <a:rPr lang="en-US" dirty="0" smtClean="0"/>
              <a:t>MMD is still exact unlike BHAMD</a:t>
            </a:r>
          </a:p>
        </p:txBody>
      </p:sp>
    </p:spTree>
    <p:extLst>
      <p:ext uri="{BB962C8B-B14F-4D97-AF65-F5344CB8AC3E}">
        <p14:creationId xmlns:p14="http://schemas.microsoft.com/office/powerpoint/2010/main" val="27558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646331"/>
          </a:xfrm>
        </p:spPr>
        <p:txBody>
          <a:bodyPr/>
          <a:lstStyle/>
          <a:p>
            <a:r>
              <a:rPr lang="en-US" dirty="0" smtClean="0"/>
              <a:t>But I use </a:t>
            </a:r>
            <a:r>
              <a:rPr lang="en-US" dirty="0" err="1" smtClean="0"/>
              <a:t>CSparse</a:t>
            </a:r>
            <a:r>
              <a:rPr lang="en-US" dirty="0" smtClean="0"/>
              <a:t> with COLAMD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It calls AMD if the matrix is PSD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Be careful </a:t>
            </a:r>
            <a:r>
              <a:rPr lang="en-US" sz="3600" dirty="0" smtClean="0"/>
              <a:t>when opening </a:t>
            </a:r>
            <a:r>
              <a:rPr lang="en-US" sz="3600" dirty="0" smtClean="0"/>
              <a:t>the </a:t>
            </a:r>
            <a:r>
              <a:rPr lang="en-US" sz="3600" dirty="0" smtClean="0"/>
              <a:t>box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50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based SLAM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Linearized system of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86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2992"/>
            <a:ext cx="7598229" cy="143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210" y="4951956"/>
            <a:ext cx="738664" cy="10637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Good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ordering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35" y="3421784"/>
            <a:ext cx="738664" cy="10637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Bad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ordering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8" y="3259122"/>
            <a:ext cx="1396795" cy="13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7" y="4724400"/>
            <a:ext cx="1396795" cy="140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09802" y="3259121"/>
            <a:ext cx="1398694" cy="2860077"/>
            <a:chOff x="3709802" y="3259121"/>
            <a:chExt cx="1398694" cy="28600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255" y="3259121"/>
              <a:ext cx="1385241" cy="138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802" y="4724400"/>
              <a:ext cx="1398693" cy="139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 bwMode="auto">
          <a:xfrm>
            <a:off x="3581400" y="3195908"/>
            <a:ext cx="1600200" cy="3052491"/>
          </a:xfrm>
          <a:prstGeom prst="rect">
            <a:avLst/>
          </a:prstGeom>
          <a:solidFill>
            <a:srgbClr val="C00000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253724"/>
            <a:ext cx="4114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24 times sparser</a:t>
            </a:r>
          </a:p>
        </p:txBody>
      </p:sp>
    </p:spTree>
    <p:extLst>
      <p:ext uri="{BB962C8B-B14F-4D97-AF65-F5344CB8AC3E}">
        <p14:creationId xmlns:p14="http://schemas.microsoft.com/office/powerpoint/2010/main" val="36465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based SLAM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Linearized system of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86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2992"/>
            <a:ext cx="7598229" cy="143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24665" y="3980765"/>
            <a:ext cx="2007216" cy="646331"/>
          </a:xfrm>
          <a:prstGeom prst="rec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0" dirty="0" smtClean="0"/>
              <a:t>Reorder</a:t>
            </a:r>
            <a:endParaRPr lang="en-US" b="0" dirty="0"/>
          </a:p>
        </p:txBody>
      </p:sp>
      <p:sp>
        <p:nvSpPr>
          <p:cNvPr id="11" name="Right Arrow 10"/>
          <p:cNvSpPr/>
          <p:nvPr/>
        </p:nvSpPr>
        <p:spPr bwMode="auto">
          <a:xfrm rot="19128025">
            <a:off x="4951109" y="2962703"/>
            <a:ext cx="2020529" cy="609600"/>
          </a:xfrm>
          <a:prstGeom prst="rightArrow">
            <a:avLst/>
          </a:prstGeom>
          <a:solidFill>
            <a:schemeClr val="folHlink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3416748">
            <a:off x="2206117" y="3102118"/>
            <a:ext cx="1550317" cy="609600"/>
          </a:xfrm>
          <a:prstGeom prst="rightArrow">
            <a:avLst/>
          </a:prstGeom>
          <a:solidFill>
            <a:schemeClr val="folHlink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..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+ ..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 + ..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=..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..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+ ..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 + ..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=..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..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+ ..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 + ..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3207489" y="1219200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51005" y="1219200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77809" y="1219200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77022" y="1212112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3200400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0200" y="3200400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81200" y="3200400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3200400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76500" y="3061761"/>
                <a:ext cx="1905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𝑧</m:t>
                      </m:r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3061761"/>
                <a:ext cx="1905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667000" y="348683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=</a:t>
            </a:r>
            <a:endParaRPr lang="en-US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130209" y="3126938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11209" y="3126938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892209" y="3126938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63809" y="3126938"/>
            <a:ext cx="304800" cy="1219200"/>
          </a:xfrm>
          <a:prstGeom prst="rect">
            <a:avLst/>
          </a:prstGeom>
          <a:solidFill>
            <a:schemeClr val="folHlink">
              <a:alpha val="0"/>
            </a:schemeClr>
          </a:solidFill>
          <a:ln w="6350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8009" y="341337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=</a:t>
            </a:r>
            <a:endParaRPr lang="en-US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33400" y="5791200"/>
                <a:ext cx="838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0" dirty="0" smtClean="0">
                    <a:solidFill>
                      <a:schemeClr val="tx1"/>
                    </a:solidFill>
                  </a:rPr>
                  <a:t>Reordering the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 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91200"/>
                <a:ext cx="8382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25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385294" y="3044040"/>
                <a:ext cx="1905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𝑧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𝑦</m:t>
                      </m:r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94" y="3044040"/>
                <a:ext cx="190500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 bwMode="auto">
          <a:xfrm>
            <a:off x="2263406" y="4001986"/>
            <a:ext cx="533400" cy="467457"/>
          </a:xfrm>
          <a:prstGeom prst="ellipse">
            <a:avLst/>
          </a:prstGeom>
          <a:solidFill>
            <a:schemeClr val="folHlink">
              <a:alpha val="18000"/>
            </a:scheme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118594" y="3576270"/>
            <a:ext cx="533400" cy="467457"/>
          </a:xfrm>
          <a:prstGeom prst="ellipse">
            <a:avLst/>
          </a:prstGeom>
          <a:solidFill>
            <a:schemeClr val="folHlink">
              <a:alpha val="18000"/>
            </a:scheme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2743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Oval 30"/>
          <p:cNvSpPr/>
          <p:nvPr/>
        </p:nvSpPr>
        <p:spPr bwMode="auto">
          <a:xfrm>
            <a:off x="2245242" y="3520529"/>
            <a:ext cx="533400" cy="467457"/>
          </a:xfrm>
          <a:prstGeom prst="ellipse">
            <a:avLst/>
          </a:prstGeom>
          <a:solidFill>
            <a:srgbClr val="0066CC">
              <a:alpha val="18000"/>
            </a:srgb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173972" y="4013395"/>
            <a:ext cx="533400" cy="467457"/>
          </a:xfrm>
          <a:prstGeom prst="ellipse">
            <a:avLst/>
          </a:prstGeom>
          <a:solidFill>
            <a:srgbClr val="0066CC">
              <a:alpha val="18000"/>
            </a:srgb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 animBg="1"/>
      <p:bldP spid="28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eordering is essential for SLAM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pPr marL="0" indent="0">
              <a:buNone/>
            </a:pPr>
            <a:endParaRPr lang="en-US" sz="2700" dirty="0"/>
          </a:p>
          <a:p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pPr marL="0" indent="0">
              <a:buNone/>
            </a:pPr>
            <a:endParaRPr lang="en-US" sz="2700" dirty="0" smtClean="0"/>
          </a:p>
          <a:p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6553"/>
            <a:ext cx="5943600" cy="391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665" y="1473368"/>
            <a:ext cx="267573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b="0" dirty="0" smtClean="0">
                <a:solidFill>
                  <a:schemeClr val="tx1"/>
                </a:solidFill>
              </a:rPr>
              <a:t>Bad </a:t>
            </a:r>
            <a:r>
              <a:rPr lang="en-US" sz="3000" b="0" dirty="0">
                <a:solidFill>
                  <a:schemeClr val="tx1"/>
                </a:solidFill>
              </a:rPr>
              <a:t>o</a:t>
            </a:r>
            <a:r>
              <a:rPr lang="en-US" sz="3000" b="0" dirty="0" smtClean="0">
                <a:solidFill>
                  <a:schemeClr val="tx1"/>
                </a:solidFill>
              </a:rPr>
              <a:t>rdering</a:t>
            </a:r>
          </a:p>
          <a:p>
            <a:r>
              <a:rPr lang="en-US" sz="3000" b="0" dirty="0" smtClean="0">
                <a:solidFill>
                  <a:schemeClr val="tx1"/>
                </a:solidFill>
              </a:rPr>
              <a:t>10s</a:t>
            </a:r>
            <a:endParaRPr lang="en-US" sz="30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1865" y="1529123"/>
            <a:ext cx="294664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b="0" dirty="0" smtClean="0">
                <a:solidFill>
                  <a:schemeClr val="tx1"/>
                </a:solidFill>
              </a:rPr>
              <a:t>Good ordering</a:t>
            </a:r>
          </a:p>
          <a:p>
            <a:r>
              <a:rPr lang="en-US" sz="3000" b="0" dirty="0" smtClean="0">
                <a:solidFill>
                  <a:schemeClr val="tx1"/>
                </a:solidFill>
              </a:rPr>
              <a:t>0.1s</a:t>
            </a:r>
            <a:endParaRPr lang="en-US" sz="30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876800"/>
            <a:ext cx="4267200" cy="1200329"/>
          </a:xfrm>
          <a:prstGeom prst="rect">
            <a:avLst/>
          </a:prstGeom>
          <a:ln w="1016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Good ordering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100 times faster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/>
                  <a:t>Find best state-of-art method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/>
                  <a:t>A simple easy alternative</a:t>
                </a:r>
                <a:endParaRPr lang="en-US" dirty="0" smtClean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4000" dirty="0" smtClean="0"/>
                  <a:t>All methods compute identical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2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minimum degree (EMD)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R</a:t>
            </a:r>
            <a:r>
              <a:rPr lang="en-US" sz="4000" dirty="0" smtClean="0"/>
              <a:t>emove node with min edges</a:t>
            </a:r>
          </a:p>
          <a:p>
            <a:r>
              <a:rPr lang="en-US" sz="4000" dirty="0"/>
              <a:t>C</a:t>
            </a:r>
            <a:r>
              <a:rPr lang="en-US" sz="4000" dirty="0" smtClean="0"/>
              <a:t>onnect neighbors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2514600" cy="17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700515"/>
            <a:ext cx="2277327" cy="171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477386" cy="177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81047"/>
            <a:ext cx="1752600" cy="17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68649"/>
            <a:ext cx="674971" cy="167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27847"/>
            <a:ext cx="762000" cy="61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762000" y="3657600"/>
            <a:ext cx="685800" cy="643398"/>
          </a:xfrm>
          <a:prstGeom prst="ellipse">
            <a:avLst/>
          </a:prstGeom>
          <a:solidFill>
            <a:schemeClr val="folHlink">
              <a:alpha val="18000"/>
            </a:scheme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72926" y="2920409"/>
            <a:ext cx="685800" cy="643398"/>
          </a:xfrm>
          <a:prstGeom prst="ellipse">
            <a:avLst/>
          </a:prstGeom>
          <a:solidFill>
            <a:schemeClr val="folHlink">
              <a:alpha val="18000"/>
            </a:scheme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918598" y="3767599"/>
            <a:ext cx="685800" cy="643398"/>
          </a:xfrm>
          <a:prstGeom prst="ellipse">
            <a:avLst/>
          </a:prstGeom>
          <a:solidFill>
            <a:schemeClr val="folHlink">
              <a:alpha val="18000"/>
            </a:scheme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5114" y="4760343"/>
            <a:ext cx="685800" cy="643398"/>
          </a:xfrm>
          <a:prstGeom prst="ellipse">
            <a:avLst/>
          </a:prstGeom>
          <a:solidFill>
            <a:schemeClr val="folHlink">
              <a:alpha val="18000"/>
            </a:scheme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07505" y="4760343"/>
            <a:ext cx="685800" cy="643398"/>
          </a:xfrm>
          <a:prstGeom prst="ellipse">
            <a:avLst/>
          </a:prstGeom>
          <a:solidFill>
            <a:schemeClr val="folHlink">
              <a:alpha val="18000"/>
            </a:scheme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47284" y="5194996"/>
            <a:ext cx="685800" cy="643398"/>
          </a:xfrm>
          <a:prstGeom prst="ellipse">
            <a:avLst/>
          </a:prstGeom>
          <a:solidFill>
            <a:schemeClr val="folHlink">
              <a:alpha val="18000"/>
            </a:schemeClr>
          </a:solidFill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method: </a:t>
            </a:r>
            <a:r>
              <a:rPr lang="en-US" dirty="0"/>
              <a:t>b</a:t>
            </a:r>
            <a:r>
              <a:rPr lang="en-US" dirty="0" smtClean="0"/>
              <a:t>ucket </a:t>
            </a:r>
            <a:r>
              <a:rPr lang="en-US" dirty="0"/>
              <a:t>h</a:t>
            </a:r>
            <a:r>
              <a:rPr lang="en-US" dirty="0" smtClean="0"/>
              <a:t>eap AMD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33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Advantage over EMD: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Single query - multiple vertex elimination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How?</a:t>
            </a:r>
          </a:p>
          <a:p>
            <a:pPr>
              <a:lnSpc>
                <a:spcPct val="150000"/>
              </a:lnSpc>
            </a:pPr>
            <a:r>
              <a:rPr lang="en-US" dirty="0"/>
              <a:t>L</a:t>
            </a:r>
            <a:r>
              <a:rPr lang="en-US" dirty="0" smtClean="0"/>
              <a:t>ists of vertices with similar #edges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BHAMD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7" y="1295400"/>
            <a:ext cx="80085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775"/>
  <p:tag name="DEFAULTHEIGHT" val="384"/>
</p:tagLst>
</file>

<file path=ppt/theme/theme1.xml><?xml version="1.0" encoding="utf-8"?>
<a:theme xmlns:a="http://schemas.openxmlformats.org/drawingml/2006/main" name="prob-robotics-tutorial">
  <a:themeElements>
    <a:clrScheme name="">
      <a:dk1>
        <a:srgbClr val="000000"/>
      </a:dk1>
      <a:lt1>
        <a:srgbClr val="FFFFFF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FFFFF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prob-robotics-tutori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b-robotics-tutorial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b-robotics-tutorial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b-robotics-tutorial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b-robotics-tutorial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1666</TotalTime>
  <Words>786</Words>
  <Application>Microsoft Office PowerPoint</Application>
  <PresentationFormat>On-screen Show (4:3)</PresentationFormat>
  <Paragraphs>199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Verdana</vt:lpstr>
      <vt:lpstr>Times New Roman</vt:lpstr>
      <vt:lpstr>Cambria Math</vt:lpstr>
      <vt:lpstr>Wingdings</vt:lpstr>
      <vt:lpstr>prob-robotics-tutorial</vt:lpstr>
      <vt:lpstr>Variable reordering strategies for SLAM</vt:lpstr>
      <vt:lpstr>Graph based SLAM</vt:lpstr>
      <vt:lpstr>Graph based SLAM </vt:lpstr>
      <vt:lpstr>Reordering</vt:lpstr>
      <vt:lpstr>Reordering is essential for SLAM</vt:lpstr>
      <vt:lpstr>Contribution</vt:lpstr>
      <vt:lpstr>Exact minimum degree (EMD)</vt:lpstr>
      <vt:lpstr>Our method: bucket heap AMD</vt:lpstr>
      <vt:lpstr>BHAMD in action</vt:lpstr>
      <vt:lpstr>BHAMD in action</vt:lpstr>
      <vt:lpstr>BHAMD in action</vt:lpstr>
      <vt:lpstr>BHAMD in action</vt:lpstr>
      <vt:lpstr>BHAMD on a 10,000 node graph</vt:lpstr>
      <vt:lpstr>State-of-the-art techniques</vt:lpstr>
      <vt:lpstr>Evaluation – reordering time</vt:lpstr>
      <vt:lpstr>Evaluation – solve time</vt:lpstr>
      <vt:lpstr>Further room for improvement?</vt:lpstr>
      <vt:lpstr>Conclusion</vt:lpstr>
      <vt:lpstr>Questions</vt:lpstr>
      <vt:lpstr>Reordering matrix - P</vt:lpstr>
      <vt:lpstr>Toy example</vt:lpstr>
      <vt:lpstr>Multiple Min Degree (MMD)  vs BHAMD</vt:lpstr>
      <vt:lpstr>But I use CSparse with COLAMD</vt:lpstr>
      <vt:lpstr>Graph based SLAM</vt:lpstr>
    </vt:vector>
  </TitlesOfParts>
  <Company>Uni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 Template</dc:title>
  <dc:creator>Cyrill Stachniss</dc:creator>
  <cp:lastModifiedBy>pratik</cp:lastModifiedBy>
  <cp:revision>1646</cp:revision>
  <dcterms:created xsi:type="dcterms:W3CDTF">2000-07-05T13:22:29Z</dcterms:created>
  <dcterms:modified xsi:type="dcterms:W3CDTF">2012-10-10T06:47:08Z</dcterms:modified>
</cp:coreProperties>
</file>