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1" r:id="rId1"/>
  </p:sldMasterIdLst>
  <p:notesMasterIdLst>
    <p:notesMasterId r:id="rId48"/>
  </p:notesMasterIdLst>
  <p:handoutMasterIdLst>
    <p:handoutMasterId r:id="rId49"/>
  </p:handoutMasterIdLst>
  <p:sldIdLst>
    <p:sldId id="751" r:id="rId2"/>
    <p:sldId id="733" r:id="rId3"/>
    <p:sldId id="734" r:id="rId4"/>
    <p:sldId id="736" r:id="rId5"/>
    <p:sldId id="825" r:id="rId6"/>
    <p:sldId id="826" r:id="rId7"/>
    <p:sldId id="740" r:id="rId8"/>
    <p:sldId id="779" r:id="rId9"/>
    <p:sldId id="790" r:id="rId10"/>
    <p:sldId id="737" r:id="rId11"/>
    <p:sldId id="793" r:id="rId12"/>
    <p:sldId id="710" r:id="rId13"/>
    <p:sldId id="798" r:id="rId14"/>
    <p:sldId id="822" r:id="rId15"/>
    <p:sldId id="783" r:id="rId16"/>
    <p:sldId id="821" r:id="rId17"/>
    <p:sldId id="814" r:id="rId18"/>
    <p:sldId id="823" r:id="rId19"/>
    <p:sldId id="775" r:id="rId20"/>
    <p:sldId id="752" r:id="rId21"/>
    <p:sldId id="781" r:id="rId22"/>
    <p:sldId id="759" r:id="rId23"/>
    <p:sldId id="770" r:id="rId24"/>
    <p:sldId id="713" r:id="rId25"/>
    <p:sldId id="749" r:id="rId26"/>
    <p:sldId id="753" r:id="rId27"/>
    <p:sldId id="748" r:id="rId28"/>
    <p:sldId id="715" r:id="rId29"/>
    <p:sldId id="716" r:id="rId30"/>
    <p:sldId id="815" r:id="rId31"/>
    <p:sldId id="804" r:id="rId32"/>
    <p:sldId id="806" r:id="rId33"/>
    <p:sldId id="805" r:id="rId34"/>
    <p:sldId id="810" r:id="rId35"/>
    <p:sldId id="800" r:id="rId36"/>
    <p:sldId id="818" r:id="rId37"/>
    <p:sldId id="816" r:id="rId38"/>
    <p:sldId id="819" r:id="rId39"/>
    <p:sldId id="829" r:id="rId40"/>
    <p:sldId id="831" r:id="rId41"/>
    <p:sldId id="832" r:id="rId42"/>
    <p:sldId id="712" r:id="rId43"/>
    <p:sldId id="808" r:id="rId44"/>
    <p:sldId id="724" r:id="rId45"/>
    <p:sldId id="809" r:id="rId46"/>
    <p:sldId id="746" r:id="rId47"/>
  </p:sldIdLst>
  <p:sldSz cx="9144000" cy="6858000" type="screen4x3"/>
  <p:notesSz cx="6781800" cy="9918700"/>
  <p:embeddedFontLst>
    <p:embeddedFont>
      <p:font typeface="Tahoma" panose="020B0604030504040204" pitchFamily="34" charset="0"/>
      <p:regular r:id="rId50"/>
      <p:bold r:id="rId51"/>
    </p:embeddedFont>
    <p:embeddedFont>
      <p:font typeface="Verdana" panose="020B0604030504040204" pitchFamily="34" charset="0"/>
      <p:regular r:id="rId52"/>
      <p:bold r:id="rId53"/>
      <p:italic r:id="rId54"/>
      <p:boldItalic r:id="rId55"/>
    </p:embeddedFont>
    <p:embeddedFont>
      <p:font typeface="ＭＳ Ｐゴシック" panose="020B0600070205080204" pitchFamily="34" charset="-128"/>
      <p:regular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</p:embeddedFontLst>
  <p:custDataLst>
    <p:tags r:id="rId61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600" b="1" kern="1200">
        <a:solidFill>
          <a:schemeClr val="hlink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600" b="1" kern="1200">
        <a:solidFill>
          <a:schemeClr val="hlink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600" b="1" kern="1200">
        <a:solidFill>
          <a:schemeClr val="hlink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600" b="1" kern="1200">
        <a:solidFill>
          <a:schemeClr val="hlink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600" b="1" kern="1200">
        <a:solidFill>
          <a:schemeClr val="hlink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3600" b="1" kern="1200">
        <a:solidFill>
          <a:schemeClr val="hlink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3600" b="1" kern="1200">
        <a:solidFill>
          <a:schemeClr val="hlink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3600" b="1" kern="1200">
        <a:solidFill>
          <a:schemeClr val="hlink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3600" b="1" kern="1200">
        <a:solidFill>
          <a:schemeClr val="hlink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0000"/>
    <a:srgbClr val="0033CC"/>
    <a:srgbClr val="0066CC"/>
    <a:srgbClr val="3366CC"/>
    <a:srgbClr val="6600CC"/>
    <a:srgbClr val="6600FF"/>
    <a:srgbClr val="81C1D5"/>
    <a:srgbClr val="8DC7D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80686" autoAdjust="0"/>
  </p:normalViewPr>
  <p:slideViewPr>
    <p:cSldViewPr>
      <p:cViewPr>
        <p:scale>
          <a:sx n="80" d="100"/>
          <a:sy n="80" d="100"/>
        </p:scale>
        <p:origin x="-2460" y="-300"/>
      </p:cViewPr>
      <p:guideLst>
        <p:guide orient="horz" pos="369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 b="0">
                <a:solidFill>
                  <a:schemeClr val="bg2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b="0">
                <a:solidFill>
                  <a:schemeClr val="bg2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340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 b="0">
                <a:solidFill>
                  <a:schemeClr val="bg2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2340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b="0">
                <a:solidFill>
                  <a:schemeClr val="bg2"/>
                </a:solidFill>
                <a:latin typeface="Times New Roman" pitchFamily="18" charset="0"/>
              </a:defRPr>
            </a:lvl1pPr>
          </a:lstStyle>
          <a:p>
            <a:fld id="{BCD86524-05CD-4284-9A25-D4499DFB70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53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2950"/>
            <a:ext cx="4959350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3288" y="4710113"/>
            <a:ext cx="49752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die Formate des Vorlagentextes zu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340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42340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fld id="{C0FED08B-D2AF-41CD-BAF7-B6357FF8FF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637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7E72A8-8B66-46A1-8BFE-6E993A20EC51}" type="slidenum">
              <a:rPr lang="en-US"/>
              <a:pPr/>
              <a:t>1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5650"/>
            <a:ext cx="4935537" cy="3702050"/>
          </a:xfrm>
          <a:ln/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67287" cy="4459288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8EE1E7-BBCC-EA44-BD9F-276BF4BEEF37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4538"/>
            <a:ext cx="4956175" cy="37179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77" y="4710883"/>
            <a:ext cx="5426047" cy="4463184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54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99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99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99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41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41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41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41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55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FB7DED-D460-9543-BA42-00E2169F9C05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815" y="744633"/>
            <a:ext cx="4886172" cy="3718551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77" y="4710883"/>
            <a:ext cx="5426047" cy="4463184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00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00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001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00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32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32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328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32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22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19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FB7DED-D460-9543-BA42-00E2169F9C05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4538"/>
            <a:ext cx="4956175" cy="37179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77" y="4710883"/>
            <a:ext cx="5426047" cy="4463184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196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316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316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316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196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316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316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316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316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31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8EE1E7-BBCC-EA44-BD9F-276BF4BEEF37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4538"/>
            <a:ext cx="4956175" cy="37179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77" y="4710883"/>
            <a:ext cx="5426047" cy="4463184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Align bullet</a:t>
            </a:r>
            <a:r>
              <a:rPr lang="en-US" baseline="0" dirty="0" smtClean="0"/>
              <a:t> – make a line smaller </a:t>
            </a:r>
          </a:p>
          <a:p>
            <a:r>
              <a:rPr lang="en-US" baseline="0" dirty="0" smtClean="0"/>
              <a:t>Correct figure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725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D08B-D2AF-41CD-BAF7-B6357FF8FFF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26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8EE1E7-BBCC-EA44-BD9F-276BF4BEEF37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4538"/>
            <a:ext cx="4956175" cy="37179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77" y="4710883"/>
            <a:ext cx="5426047" cy="4463184"/>
          </a:xfrm>
        </p:spPr>
        <p:txBody>
          <a:bodyPr/>
          <a:lstStyle/>
          <a:p>
            <a:pPr defTabSz="880933">
              <a:defRPr/>
            </a:pPr>
            <a:r>
              <a:rPr lang="en-US" sz="1700" dirty="0" smtClean="0">
                <a:latin typeface="+mn-lt"/>
              </a:rPr>
              <a:t>\</a:t>
            </a:r>
            <a:endParaRPr lang="en-US" sz="1700" dirty="0">
              <a:latin typeface="+mn-lt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8EE1E7-BBCC-EA44-BD9F-276BF4BEEF37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4538"/>
            <a:ext cx="4956175" cy="37179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77" y="4710883"/>
            <a:ext cx="5426047" cy="4463184"/>
          </a:xfrm>
        </p:spPr>
        <p:txBody>
          <a:bodyPr/>
          <a:lstStyle/>
          <a:p>
            <a:pPr defTabSz="880933">
              <a:defRPr/>
            </a:pPr>
            <a:r>
              <a:rPr lang="en-US" sz="1700" dirty="0" smtClean="0">
                <a:latin typeface="+mn-lt"/>
              </a:rPr>
              <a:t>\</a:t>
            </a:r>
            <a:endParaRPr lang="en-US" sz="1700" dirty="0">
              <a:latin typeface="+mn-lt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8EE1E7-BBCC-EA44-BD9F-276BF4BEEF37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4538"/>
            <a:ext cx="4956175" cy="37179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77" y="4710883"/>
            <a:ext cx="5426047" cy="4463184"/>
          </a:xfrm>
        </p:spPr>
        <p:txBody>
          <a:bodyPr/>
          <a:lstStyle/>
          <a:p>
            <a:pPr defTabSz="880933">
              <a:defRPr/>
            </a:pPr>
            <a:r>
              <a:rPr lang="en-US" sz="1700" dirty="0" smtClean="0">
                <a:latin typeface="+mn-lt"/>
              </a:rPr>
              <a:t>\</a:t>
            </a:r>
            <a:endParaRPr lang="en-US" sz="1700" dirty="0">
              <a:latin typeface="+mn-lt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8EE1E7-BBCC-EA44-BD9F-276BF4BEEF37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4538"/>
            <a:ext cx="4956175" cy="37179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77" y="4710883"/>
            <a:ext cx="5426047" cy="4463184"/>
          </a:xfrm>
        </p:spPr>
        <p:txBody>
          <a:bodyPr/>
          <a:lstStyle/>
          <a:p>
            <a:pPr defTabSz="880933">
              <a:defRPr/>
            </a:pPr>
            <a:endParaRPr lang="en-US" sz="1700" dirty="0">
              <a:latin typeface="+mn-lt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8EE1E7-BBCC-EA44-BD9F-276BF4BEEF37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4538"/>
            <a:ext cx="4956175" cy="37179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77" y="4710883"/>
            <a:ext cx="5426047" cy="4463184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38200" y="850900"/>
            <a:ext cx="7678738" cy="1190625"/>
          </a:xfrm>
        </p:spPr>
        <p:txBody>
          <a:bodyPr anchor="b"/>
          <a:lstStyle>
            <a:lvl1pPr algn="ctr">
              <a:defRPr/>
            </a:lvl1pPr>
          </a:lstStyle>
          <a:p>
            <a:pPr lvl="0"/>
            <a:r>
              <a:rPr lang="en-US" noProof="0" smtClean="0"/>
              <a:t>Klicken Sie, um das Titelformat zu bearbeiten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38200" y="2514600"/>
            <a:ext cx="7713663" cy="311467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Klicken Sie, um das Format des Untertitelmasters zu bearbeiten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E68932B-2624-4CFD-AC4A-B6BEAF08E7F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823913" y="6643688"/>
            <a:ext cx="5222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b="0">
                <a:solidFill>
                  <a:schemeClr val="bg1"/>
                </a:solidFill>
              </a:rPr>
              <a:t>SA-1</a:t>
            </a:r>
            <a:endParaRPr lang="en-US" sz="1200" b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5D2E5-EC03-48A0-A211-D1638F803E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02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304800"/>
            <a:ext cx="215265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30555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29647E-71F8-4CC0-A752-73BF69A979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60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11B3E-D87D-4C7C-8F15-F5A11CCAC5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2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89152-EF84-45C1-B378-4719A4FA7B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54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4191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4191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A02C4-F8B5-4C5F-B80A-187DB46348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19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CBDCA-DE4F-4DC6-9937-E6972B5B55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86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F1A96-3715-406D-A723-DCE4A4A178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5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5951B-D45D-4D0A-8706-A98896FA4D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37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C1C56-FB13-4613-BFF6-6D599C1090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7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08B51A-678B-4E36-9719-6066A54FA5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90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61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enter title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43000"/>
            <a:ext cx="8534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Level 1</a:t>
            </a:r>
          </a:p>
          <a:p>
            <a:pPr lvl="1"/>
            <a:r>
              <a:rPr lang="en-US" smtClean="0"/>
              <a:t>Level 2</a:t>
            </a:r>
          </a:p>
          <a:p>
            <a:pPr lvl="2"/>
            <a:r>
              <a:rPr lang="en-US" smtClean="0"/>
              <a:t>Level 3</a:t>
            </a:r>
          </a:p>
          <a:p>
            <a:pPr lvl="3"/>
            <a:r>
              <a:rPr lang="en-US" smtClean="0"/>
              <a:t>Level 4</a:t>
            </a:r>
          </a:p>
          <a:p>
            <a:pPr lvl="4"/>
            <a:r>
              <a:rPr lang="en-US" smtClean="0"/>
              <a:t>Level 5</a:t>
            </a:r>
          </a:p>
        </p:txBody>
      </p:sp>
      <p:sp>
        <p:nvSpPr>
          <p:cNvPr id="203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515100"/>
            <a:ext cx="19812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3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515100"/>
            <a:ext cx="28956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3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15100"/>
            <a:ext cx="19145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8BEB9F3B-030C-40F7-9CE0-C8633DE9220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ChangeArrowheads="1"/>
          </p:cNvSpPr>
          <p:nvPr/>
        </p:nvSpPr>
        <p:spPr bwMode="auto">
          <a:xfrm>
            <a:off x="381000" y="1022350"/>
            <a:ext cx="77724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9763" name="Rectangle 3"/>
          <p:cNvSpPr>
            <a:spLocks noChangeArrowheads="1"/>
          </p:cNvSpPr>
          <p:nvPr/>
        </p:nvSpPr>
        <p:spPr bwMode="auto">
          <a:xfrm>
            <a:off x="5916613" y="8763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9764" name="Rectangle 4"/>
          <p:cNvSpPr>
            <a:spLocks noChangeArrowheads="1"/>
          </p:cNvSpPr>
          <p:nvPr/>
        </p:nvSpPr>
        <p:spPr bwMode="auto">
          <a:xfrm>
            <a:off x="304800" y="4724400"/>
            <a:ext cx="876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eaLnBrk="0" hangingPunct="0">
              <a:lnSpc>
                <a:spcPct val="140000"/>
              </a:lnSpc>
              <a:spcBef>
                <a:spcPct val="20000"/>
              </a:spcBef>
              <a:buClr>
                <a:schemeClr val="accent2"/>
              </a:buClr>
              <a:buSzPct val="50000"/>
              <a:buFont typeface="Verdana" pitchFamily="34" charset="0"/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Pratik </a:t>
            </a:r>
            <a:r>
              <a:rPr lang="en-US" sz="2400" dirty="0" err="1" smtClean="0">
                <a:solidFill>
                  <a:schemeClr val="tx1"/>
                </a:solidFill>
              </a:rPr>
              <a:t>Agarwal</a:t>
            </a:r>
            <a:r>
              <a:rPr lang="en-US" sz="2400" b="0" dirty="0" smtClean="0">
                <a:solidFill>
                  <a:schemeClr val="tx1"/>
                </a:solidFill>
              </a:rPr>
              <a:t>, </a:t>
            </a:r>
            <a:r>
              <a:rPr lang="en-US" sz="2400" b="0" dirty="0" err="1" smtClean="0">
                <a:solidFill>
                  <a:schemeClr val="tx1"/>
                </a:solidFill>
              </a:rPr>
              <a:t>Gian</a:t>
            </a:r>
            <a:r>
              <a:rPr lang="en-US" sz="2400" b="0" dirty="0" smtClean="0">
                <a:solidFill>
                  <a:schemeClr val="tx1"/>
                </a:solidFill>
              </a:rPr>
              <a:t> Diego </a:t>
            </a:r>
            <a:r>
              <a:rPr lang="en-US" sz="2400" b="0" dirty="0" err="1" smtClean="0">
                <a:solidFill>
                  <a:schemeClr val="tx1"/>
                </a:solidFill>
              </a:rPr>
              <a:t>Tipaldi</a:t>
            </a:r>
            <a:r>
              <a:rPr lang="en-US" sz="2400" b="0" dirty="0" smtClean="0">
                <a:solidFill>
                  <a:schemeClr val="tx1"/>
                </a:solidFill>
              </a:rPr>
              <a:t>, Luciano </a:t>
            </a:r>
            <a:r>
              <a:rPr lang="en-US" sz="2400" b="0" dirty="0" err="1" smtClean="0">
                <a:solidFill>
                  <a:schemeClr val="tx1"/>
                </a:solidFill>
              </a:rPr>
              <a:t>Spinello</a:t>
            </a:r>
            <a:r>
              <a:rPr lang="en-US" sz="2400" b="0" dirty="0" smtClean="0">
                <a:solidFill>
                  <a:schemeClr val="tx1"/>
                </a:solidFill>
              </a:rPr>
              <a:t>, </a:t>
            </a:r>
            <a:r>
              <a:rPr lang="en-US" sz="2400" b="0" dirty="0" err="1" smtClean="0">
                <a:solidFill>
                  <a:schemeClr val="tx1"/>
                </a:solidFill>
              </a:rPr>
              <a:t>Cyrill</a:t>
            </a:r>
            <a:r>
              <a:rPr lang="en-US" sz="2400" b="0" dirty="0" smtClean="0">
                <a:solidFill>
                  <a:schemeClr val="tx1"/>
                </a:solidFill>
              </a:rPr>
              <a:t> </a:t>
            </a:r>
            <a:r>
              <a:rPr lang="en-US" sz="2400" b="0" dirty="0" err="1" smtClean="0">
                <a:solidFill>
                  <a:schemeClr val="tx1"/>
                </a:solidFill>
              </a:rPr>
              <a:t>Stachniss</a:t>
            </a:r>
            <a:r>
              <a:rPr lang="en-US" sz="2400" b="0" dirty="0" smtClean="0">
                <a:solidFill>
                  <a:schemeClr val="tx1"/>
                </a:solidFill>
              </a:rPr>
              <a:t> and Wolfram </a:t>
            </a:r>
            <a:r>
              <a:rPr lang="en-US" sz="2400" b="0" dirty="0" err="1" smtClean="0">
                <a:solidFill>
                  <a:schemeClr val="tx1"/>
                </a:solidFill>
              </a:rPr>
              <a:t>Burgard</a:t>
            </a:r>
            <a:endParaRPr lang="en-US" sz="2400" b="0" dirty="0">
              <a:solidFill>
                <a:schemeClr val="tx1"/>
              </a:solidFill>
            </a:endParaRPr>
          </a:p>
          <a:p>
            <a:pPr marL="342900" indent="-342900" eaLnBrk="0" hangingPunct="0">
              <a:lnSpc>
                <a:spcPct val="140000"/>
              </a:lnSpc>
              <a:spcBef>
                <a:spcPct val="20000"/>
              </a:spcBef>
              <a:buClr>
                <a:schemeClr val="accent2"/>
              </a:buClr>
              <a:buSzPct val="50000"/>
              <a:buFont typeface="Verdana" pitchFamily="34" charset="0"/>
              <a:buNone/>
            </a:pPr>
            <a:r>
              <a:rPr lang="en-US" sz="2000" b="0" dirty="0">
                <a:solidFill>
                  <a:schemeClr val="tx1"/>
                </a:solidFill>
              </a:rPr>
              <a:t>University of Freiburg, </a:t>
            </a:r>
            <a:r>
              <a:rPr lang="en-US" sz="2000" b="0" dirty="0" smtClean="0">
                <a:solidFill>
                  <a:schemeClr val="tx1"/>
                </a:solidFill>
              </a:rPr>
              <a:t>Germany</a:t>
            </a:r>
            <a:endParaRPr lang="en-US" sz="2000" b="0" baseline="30000" dirty="0">
              <a:solidFill>
                <a:schemeClr val="tx1"/>
              </a:solidFill>
            </a:endParaRPr>
          </a:p>
        </p:txBody>
      </p:sp>
      <p:sp>
        <p:nvSpPr>
          <p:cNvPr id="62976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1488579"/>
            <a:ext cx="7239000" cy="1077218"/>
          </a:xfrm>
        </p:spPr>
        <p:txBody>
          <a:bodyPr/>
          <a:lstStyle/>
          <a:p>
            <a:pPr algn="ctr"/>
            <a:r>
              <a:rPr lang="en-US" sz="3200" dirty="0" smtClean="0"/>
              <a:t>Dynamic Covariance Scaling for Robust Robot Mapping</a:t>
            </a:r>
            <a:endParaRPr lang="en-US" sz="3200" dirty="0"/>
          </a:p>
        </p:txBody>
      </p:sp>
      <p:pic>
        <p:nvPicPr>
          <p:cNvPr id="629766" name="Picture 6" descr="logo-ais-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2250"/>
            <a:ext cx="16764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9767" name="Line 7"/>
          <p:cNvSpPr>
            <a:spLocks noChangeShapeType="1"/>
          </p:cNvSpPr>
          <p:nvPr/>
        </p:nvSpPr>
        <p:spPr bwMode="auto">
          <a:xfrm>
            <a:off x="2133600" y="3181350"/>
            <a:ext cx="70104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629768" name="Picture 8" descr="logo-aiscolo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781175"/>
            <a:ext cx="185261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36576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Workshop on Robust and </a:t>
            </a:r>
          </a:p>
          <a:p>
            <a:r>
              <a:rPr lang="en-US" sz="2400" dirty="0">
                <a:solidFill>
                  <a:schemeClr val="tx1"/>
                </a:solidFill>
              </a:rPr>
              <a:t>M</a:t>
            </a:r>
            <a:r>
              <a:rPr lang="en-US" sz="2400" dirty="0" smtClean="0">
                <a:solidFill>
                  <a:schemeClr val="tx1"/>
                </a:solidFill>
              </a:rPr>
              <a:t>ultimodal </a:t>
            </a:r>
            <a:r>
              <a:rPr lang="en-US" sz="2400" dirty="0">
                <a:solidFill>
                  <a:schemeClr val="tx1"/>
                </a:solidFill>
              </a:rPr>
              <a:t>Inference in Factor Graphs</a:t>
            </a:r>
          </a:p>
        </p:txBody>
      </p:sp>
    </p:spTree>
    <p:extLst>
      <p:ext uri="{BB962C8B-B14F-4D97-AF65-F5344CB8AC3E}">
        <p14:creationId xmlns:p14="http://schemas.microsoft.com/office/powerpoint/2010/main" val="261724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1"/>
    </mc:Choice>
    <mc:Fallback xmlns="">
      <p:transition spd="slow" advTm="1781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</a:t>
            </a:r>
            <a:r>
              <a:rPr lang="en-US" dirty="0" smtClean="0"/>
              <a:t>SLAM</a:t>
            </a:r>
          </a:p>
        </p:txBody>
      </p:sp>
      <p:sp>
        <p:nvSpPr>
          <p:cNvPr id="487426" name="Rectangle 2"/>
          <p:cNvSpPr>
            <a:spLocks noChangeArrowheads="1"/>
          </p:cNvSpPr>
          <p:nvPr/>
        </p:nvSpPr>
        <p:spPr bwMode="auto">
          <a:xfrm>
            <a:off x="1371600" y="1524001"/>
            <a:ext cx="5129473" cy="388619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1" name="Line 7"/>
          <p:cNvSpPr>
            <a:spLocks noChangeShapeType="1"/>
          </p:cNvSpPr>
          <p:nvPr/>
        </p:nvSpPr>
        <p:spPr bwMode="auto">
          <a:xfrm>
            <a:off x="4522229" y="3060404"/>
            <a:ext cx="583171" cy="520996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2" name="Line 8"/>
          <p:cNvSpPr>
            <a:spLocks noChangeShapeType="1"/>
          </p:cNvSpPr>
          <p:nvPr/>
        </p:nvSpPr>
        <p:spPr bwMode="auto">
          <a:xfrm>
            <a:off x="5257800" y="3962399"/>
            <a:ext cx="90888" cy="453655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3" name="Line 9"/>
          <p:cNvSpPr>
            <a:spLocks noChangeShapeType="1"/>
          </p:cNvSpPr>
          <p:nvPr/>
        </p:nvSpPr>
        <p:spPr bwMode="auto">
          <a:xfrm flipH="1">
            <a:off x="4429107" y="4692834"/>
            <a:ext cx="692596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4" name="Line 10"/>
          <p:cNvSpPr>
            <a:spLocks noChangeShapeType="1"/>
          </p:cNvSpPr>
          <p:nvPr/>
        </p:nvSpPr>
        <p:spPr bwMode="auto">
          <a:xfrm flipV="1">
            <a:off x="4126459" y="4419600"/>
            <a:ext cx="64540" cy="561308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7" name="Line 13"/>
          <p:cNvSpPr>
            <a:spLocks noChangeShapeType="1"/>
          </p:cNvSpPr>
          <p:nvPr/>
        </p:nvSpPr>
        <p:spPr bwMode="auto">
          <a:xfrm flipV="1">
            <a:off x="2298940" y="2970027"/>
            <a:ext cx="791537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58" name="Line 34"/>
          <p:cNvSpPr>
            <a:spLocks noChangeShapeType="1"/>
          </p:cNvSpPr>
          <p:nvPr/>
        </p:nvSpPr>
        <p:spPr bwMode="auto">
          <a:xfrm flipH="1" flipV="1">
            <a:off x="3474606" y="3749525"/>
            <a:ext cx="487794" cy="441474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59" name="Line 35"/>
          <p:cNvSpPr>
            <a:spLocks noChangeShapeType="1"/>
          </p:cNvSpPr>
          <p:nvPr/>
        </p:nvSpPr>
        <p:spPr bwMode="auto">
          <a:xfrm flipH="1" flipV="1">
            <a:off x="3265082" y="3094295"/>
            <a:ext cx="279366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61" name="Line 37"/>
          <p:cNvSpPr>
            <a:spLocks noChangeShapeType="1"/>
          </p:cNvSpPr>
          <p:nvPr/>
        </p:nvSpPr>
        <p:spPr bwMode="auto">
          <a:xfrm flipV="1">
            <a:off x="3614289" y="2665006"/>
            <a:ext cx="186244" cy="723014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66" name="Line 42"/>
          <p:cNvSpPr>
            <a:spLocks noChangeShapeType="1"/>
          </p:cNvSpPr>
          <p:nvPr/>
        </p:nvSpPr>
        <p:spPr bwMode="auto">
          <a:xfrm flipV="1">
            <a:off x="3707411" y="3116890"/>
            <a:ext cx="558732" cy="36150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2" name="Picture 10" descr="pioneer2dx8plus-frei-small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61" l="739" r="100000">
                        <a14:backgroundMark x1="80945" y1="77832" x2="80945" y2="7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67" y="1614377"/>
            <a:ext cx="737533" cy="108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Line 41"/>
          <p:cNvSpPr>
            <a:spLocks noChangeShapeType="1"/>
          </p:cNvSpPr>
          <p:nvPr/>
        </p:nvSpPr>
        <p:spPr bwMode="auto">
          <a:xfrm flipV="1">
            <a:off x="6858000" y="2667000"/>
            <a:ext cx="415925" cy="476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7315200" y="1828800"/>
            <a:ext cx="1328756" cy="3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Robot </a:t>
            </a:r>
            <a:r>
              <a:rPr lang="en-US" sz="1800" dirty="0" smtClean="0">
                <a:latin typeface="Tahoma" charset="0"/>
                <a:cs typeface="+mn-cs"/>
              </a:rPr>
              <a:t>pose</a:t>
            </a:r>
            <a:endParaRPr lang="en-US" sz="1800" dirty="0">
              <a:latin typeface="Tahoma" charset="0"/>
              <a:cs typeface="+mn-cs"/>
            </a:endParaRPr>
          </a:p>
        </p:txBody>
      </p:sp>
      <p:sp>
        <p:nvSpPr>
          <p:cNvPr id="37" name="Text Box 43"/>
          <p:cNvSpPr txBox="1">
            <a:spLocks noChangeArrowheads="1"/>
          </p:cNvSpPr>
          <p:nvPr/>
        </p:nvSpPr>
        <p:spPr bwMode="auto">
          <a:xfrm>
            <a:off x="7397750" y="2454847"/>
            <a:ext cx="1279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Constraint </a:t>
            </a:r>
          </a:p>
        </p:txBody>
      </p:sp>
      <p:sp>
        <p:nvSpPr>
          <p:cNvPr id="41" name="Oval 18"/>
          <p:cNvSpPr>
            <a:spLocks noChangeAspect="1" noChangeArrowheads="1"/>
          </p:cNvSpPr>
          <p:nvPr/>
        </p:nvSpPr>
        <p:spPr bwMode="auto">
          <a:xfrm>
            <a:off x="1938496" y="3124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18"/>
          <p:cNvSpPr>
            <a:spLocks noChangeAspect="1" noChangeArrowheads="1"/>
          </p:cNvSpPr>
          <p:nvPr/>
        </p:nvSpPr>
        <p:spPr bwMode="auto">
          <a:xfrm>
            <a:off x="3081496" y="2743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18"/>
          <p:cNvSpPr>
            <a:spLocks noChangeAspect="1" noChangeArrowheads="1"/>
          </p:cNvSpPr>
          <p:nvPr/>
        </p:nvSpPr>
        <p:spPr bwMode="auto">
          <a:xfrm>
            <a:off x="4343400" y="28769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18"/>
          <p:cNvSpPr>
            <a:spLocks noChangeAspect="1" noChangeArrowheads="1"/>
          </p:cNvSpPr>
          <p:nvPr/>
        </p:nvSpPr>
        <p:spPr bwMode="auto">
          <a:xfrm>
            <a:off x="6839311" y="18863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18"/>
          <p:cNvSpPr>
            <a:spLocks noChangeAspect="1" noChangeArrowheads="1"/>
          </p:cNvSpPr>
          <p:nvPr/>
        </p:nvSpPr>
        <p:spPr bwMode="auto">
          <a:xfrm>
            <a:off x="3962400" y="40386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18"/>
          <p:cNvSpPr>
            <a:spLocks noChangeAspect="1" noChangeArrowheads="1"/>
          </p:cNvSpPr>
          <p:nvPr/>
        </p:nvSpPr>
        <p:spPr bwMode="auto">
          <a:xfrm>
            <a:off x="4038600" y="48340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18"/>
          <p:cNvSpPr>
            <a:spLocks noChangeAspect="1" noChangeArrowheads="1"/>
          </p:cNvSpPr>
          <p:nvPr/>
        </p:nvSpPr>
        <p:spPr bwMode="auto">
          <a:xfrm>
            <a:off x="5181600" y="44196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18"/>
          <p:cNvSpPr>
            <a:spLocks noChangeAspect="1" noChangeArrowheads="1"/>
          </p:cNvSpPr>
          <p:nvPr/>
        </p:nvSpPr>
        <p:spPr bwMode="auto">
          <a:xfrm>
            <a:off x="4876800" y="36576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18"/>
          <p:cNvSpPr>
            <a:spLocks noChangeAspect="1" noChangeArrowheads="1"/>
          </p:cNvSpPr>
          <p:nvPr/>
        </p:nvSpPr>
        <p:spPr bwMode="auto">
          <a:xfrm>
            <a:off x="3352800" y="34624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32"/>
          <p:cNvSpPr>
            <a:spLocks noChangeShapeType="1"/>
          </p:cNvSpPr>
          <p:nvPr/>
        </p:nvSpPr>
        <p:spPr bwMode="auto">
          <a:xfrm>
            <a:off x="3505199" y="2895600"/>
            <a:ext cx="801685" cy="79386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7" name="Line 41"/>
          <p:cNvSpPr>
            <a:spLocks noChangeShapeType="1"/>
          </p:cNvSpPr>
          <p:nvPr/>
        </p:nvSpPr>
        <p:spPr bwMode="auto">
          <a:xfrm flipV="1">
            <a:off x="4343400" y="3886200"/>
            <a:ext cx="533400" cy="304800"/>
          </a:xfrm>
          <a:prstGeom prst="line">
            <a:avLst/>
          </a:prstGeom>
          <a:noFill/>
          <a:ln w="76200">
            <a:solidFill>
              <a:srgbClr val="8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04" y="5602069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800000"/>
                </a:solidFill>
              </a:rPr>
              <a:t>a single outlier … ruins the map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54620"/>
      </p:ext>
    </p:extLst>
  </p:cSld>
  <p:clrMapOvr>
    <a:masterClrMapping/>
  </p:clrMapOvr>
  <p:transition advTm="29859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Graph-SLAM 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534400" cy="8382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Front end           Validation            Back end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Right Arrow 10"/>
          <p:cNvSpPr/>
          <p:nvPr/>
        </p:nvSpPr>
        <p:spPr bwMode="auto">
          <a:xfrm>
            <a:off x="2415371" y="1282068"/>
            <a:ext cx="967573" cy="468684"/>
          </a:xfrm>
          <a:prstGeom prst="right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5562600" y="1282068"/>
            <a:ext cx="967573" cy="468684"/>
          </a:xfrm>
          <a:prstGeom prst="right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pic>
        <p:nvPicPr>
          <p:cNvPr id="13" name="Picture 2" descr="D:\icra13\Intel_unop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r="17018"/>
          <a:stretch/>
        </p:blipFill>
        <p:spPr bwMode="auto">
          <a:xfrm>
            <a:off x="152400" y="2209800"/>
            <a:ext cx="3291840" cy="35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icra13\Intel_opt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3" r="14142"/>
          <a:stretch/>
        </p:blipFill>
        <p:spPr bwMode="auto">
          <a:xfrm>
            <a:off x="5715000" y="2209800"/>
            <a:ext cx="338328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ight Arrow 18"/>
          <p:cNvSpPr/>
          <p:nvPr/>
        </p:nvSpPr>
        <p:spPr bwMode="auto">
          <a:xfrm>
            <a:off x="3866712" y="3505200"/>
            <a:ext cx="1449705" cy="381000"/>
          </a:xfrm>
          <a:prstGeom prst="right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44240" y="2971800"/>
            <a:ext cx="2315916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800000"/>
                </a:solidFill>
              </a:rPr>
              <a:t>Assumption:</a:t>
            </a:r>
          </a:p>
          <a:p>
            <a:endParaRPr lang="en-US" sz="2000" dirty="0">
              <a:solidFill>
                <a:srgbClr val="800000"/>
              </a:solidFill>
            </a:endParaRPr>
          </a:p>
          <a:p>
            <a:endParaRPr lang="en-US" dirty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No </a:t>
            </a:r>
            <a:endParaRPr lang="en-US" dirty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Outliers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3621" y="6106180"/>
            <a:ext cx="7734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Impossible </a:t>
            </a:r>
            <a:r>
              <a:rPr lang="en-US" sz="2800" dirty="0">
                <a:solidFill>
                  <a:srgbClr val="800000"/>
                </a:solidFill>
              </a:rPr>
              <a:t>to </a:t>
            </a:r>
            <a:r>
              <a:rPr lang="en-US" sz="2800" dirty="0" smtClean="0">
                <a:solidFill>
                  <a:srgbClr val="800000"/>
                </a:solidFill>
              </a:rPr>
              <a:t>have perfect validation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149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1200329"/>
          </a:xfrm>
        </p:spPr>
        <p:txBody>
          <a:bodyPr/>
          <a:lstStyle/>
          <a:p>
            <a:r>
              <a:rPr lang="en-US" dirty="0" smtClean="0"/>
              <a:t>SLAM Back End Fails in the Presence of Outliers 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01" y="2057400"/>
            <a:ext cx="820059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0" y="4876800"/>
            <a:ext cx="2315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</a:t>
            </a:r>
            <a:endParaRPr lang="en-US" dirty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Outlier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7684" y="4876800"/>
            <a:ext cx="2315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10</a:t>
            </a:r>
            <a:endParaRPr lang="en-US" dirty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Outliers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0884" y="4862623"/>
            <a:ext cx="2315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100</a:t>
            </a:r>
            <a:endParaRPr lang="en-US" dirty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Outliers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4862623"/>
            <a:ext cx="2315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</a:t>
            </a:r>
            <a:endParaRPr lang="en-US" dirty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Outlier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7684" y="4862623"/>
            <a:ext cx="2315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10</a:t>
            </a:r>
            <a:endParaRPr lang="en-US" dirty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Outliers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presentations\2013_icra_DCS_ws\stuff\sphere2500In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7" y="1615628"/>
            <a:ext cx="2632953" cy="234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presentations\2013_icra_DCS_ws\stuff\sphere2500Solv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85282"/>
            <a:ext cx="2667000" cy="237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ight Arrow 13"/>
          <p:cNvSpPr/>
          <p:nvPr/>
        </p:nvSpPr>
        <p:spPr bwMode="auto">
          <a:xfrm>
            <a:off x="3985427" y="2402709"/>
            <a:ext cx="967573" cy="468684"/>
          </a:xfrm>
          <a:prstGeom prst="right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50013" y="1741470"/>
            <a:ext cx="2438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Good</a:t>
            </a:r>
          </a:p>
          <a:p>
            <a:endParaRPr lang="en-US" dirty="0">
              <a:solidFill>
                <a:srgbClr val="800000"/>
              </a:solidFill>
            </a:endParaRPr>
          </a:p>
          <a:p>
            <a:r>
              <a:rPr lang="en-US" dirty="0">
                <a:solidFill>
                  <a:srgbClr val="800000"/>
                </a:solidFill>
              </a:rPr>
              <a:t>Initial</a:t>
            </a:r>
          </a:p>
          <a:p>
            <a:r>
              <a:rPr lang="en-US" dirty="0">
                <a:solidFill>
                  <a:srgbClr val="800000"/>
                </a:solidFill>
              </a:rPr>
              <a:t>Guess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1200329"/>
          </a:xfrm>
        </p:spPr>
        <p:txBody>
          <a:bodyPr/>
          <a:lstStyle/>
          <a:p>
            <a:r>
              <a:rPr lang="en-US" dirty="0"/>
              <a:t>SLAM Back End </a:t>
            </a:r>
            <a:r>
              <a:rPr lang="en-US" dirty="0" smtClean="0"/>
              <a:t>Depends on the Initial Guess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61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resentations\2013_icra_DCS_ws\stuff\sphere2500BigIn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5" y="3810000"/>
            <a:ext cx="3746185" cy="286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presentations\2013_icra_DCS_ws\stuff\sphere2500Ini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7" y="1615628"/>
            <a:ext cx="2632953" cy="234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presentations\2013_icra_DCS_ws\stuff\sphere2500Solv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85282"/>
            <a:ext cx="2667000" cy="237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ight Arrow 13"/>
          <p:cNvSpPr/>
          <p:nvPr/>
        </p:nvSpPr>
        <p:spPr bwMode="auto">
          <a:xfrm>
            <a:off x="3985427" y="2402709"/>
            <a:ext cx="967573" cy="468684"/>
          </a:xfrm>
          <a:prstGeom prst="right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pic>
        <p:nvPicPr>
          <p:cNvPr id="2051" name="Picture 3" descr="D:\presentations\2013_icra_DCS_ws\stuff\sphere2500BigSolv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021329"/>
            <a:ext cx="3513636" cy="268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/>
          <p:nvPr/>
        </p:nvSpPr>
        <p:spPr bwMode="auto">
          <a:xfrm>
            <a:off x="3985427" y="5105400"/>
            <a:ext cx="967573" cy="468684"/>
          </a:xfrm>
          <a:prstGeom prst="right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50013" y="1741470"/>
            <a:ext cx="2438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Good</a:t>
            </a:r>
          </a:p>
          <a:p>
            <a:endParaRPr lang="en-US" dirty="0">
              <a:solidFill>
                <a:srgbClr val="800000"/>
              </a:solidFill>
            </a:endParaRPr>
          </a:p>
          <a:p>
            <a:r>
              <a:rPr lang="en-US" dirty="0">
                <a:solidFill>
                  <a:srgbClr val="800000"/>
                </a:solidFill>
              </a:rPr>
              <a:t>Initial</a:t>
            </a:r>
          </a:p>
          <a:p>
            <a:r>
              <a:rPr lang="en-US" dirty="0">
                <a:solidFill>
                  <a:srgbClr val="800000"/>
                </a:solidFill>
              </a:rPr>
              <a:t>Guess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00400" y="4419600"/>
            <a:ext cx="2438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Bad</a:t>
            </a:r>
          </a:p>
          <a:p>
            <a:endParaRPr lang="en-US" dirty="0">
              <a:solidFill>
                <a:srgbClr val="800000"/>
              </a:solidFill>
            </a:endParaRPr>
          </a:p>
          <a:p>
            <a:r>
              <a:rPr lang="en-US" dirty="0">
                <a:solidFill>
                  <a:srgbClr val="800000"/>
                </a:solidFill>
              </a:rPr>
              <a:t>Initial</a:t>
            </a:r>
          </a:p>
          <a:p>
            <a:r>
              <a:rPr lang="en-US" dirty="0">
                <a:solidFill>
                  <a:srgbClr val="800000"/>
                </a:solidFill>
              </a:rPr>
              <a:t>Guess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1200329"/>
          </a:xfrm>
        </p:spPr>
        <p:txBody>
          <a:bodyPr/>
          <a:lstStyle/>
          <a:p>
            <a:r>
              <a:rPr lang="en-US" dirty="0"/>
              <a:t>SLAM Back End Depends on </a:t>
            </a:r>
            <a:r>
              <a:rPr lang="en-US" dirty="0" smtClean="0"/>
              <a:t>the Initial Guess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93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534400" cy="5334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kern="1200" dirty="0" smtClean="0">
                <a:solidFill>
                  <a:srgbClr val="800000"/>
                </a:solidFill>
                <a:latin typeface="Verdana" pitchFamily="34" charset="0"/>
              </a:rPr>
              <a:t>Gaussian assumption is violated</a:t>
            </a:r>
            <a:endParaRPr lang="en-US" b="1" kern="1200" dirty="0">
              <a:solidFill>
                <a:srgbClr val="800000"/>
              </a:solidFill>
              <a:latin typeface="Verdana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Perceptual aliasing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Measurement error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Multipath GPS measurements</a:t>
            </a:r>
          </a:p>
        </p:txBody>
      </p:sp>
    </p:spTree>
    <p:extLst>
      <p:ext uri="{BB962C8B-B14F-4D97-AF65-F5344CB8AC3E}">
        <p14:creationId xmlns:p14="http://schemas.microsoft.com/office/powerpoint/2010/main" val="116017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Assumptions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534400" cy="5334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kern="1200" dirty="0" smtClean="0">
                <a:solidFill>
                  <a:srgbClr val="800000"/>
                </a:solidFill>
                <a:latin typeface="Verdana" pitchFamily="34" charset="0"/>
              </a:rPr>
              <a:t>Gaussian assumption is violated</a:t>
            </a:r>
            <a:endParaRPr lang="en-US" b="1" kern="1200" dirty="0">
              <a:solidFill>
                <a:srgbClr val="800000"/>
              </a:solidFill>
              <a:latin typeface="Verdana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Perceptual aliasing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Measurement error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Multipath GPS measurements</a:t>
            </a:r>
          </a:p>
          <a:p>
            <a:pPr>
              <a:lnSpc>
                <a:spcPct val="150000"/>
              </a:lnSpc>
            </a:pPr>
            <a:r>
              <a:rPr lang="en-US" b="1" kern="1200" dirty="0">
                <a:solidFill>
                  <a:srgbClr val="800000"/>
                </a:solidFill>
                <a:latin typeface="Verdana" pitchFamily="34" charset="0"/>
              </a:rPr>
              <a:t>Linear approximation is invalid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Linearization </a:t>
            </a:r>
            <a:r>
              <a:rPr lang="en-US" sz="2800" dirty="0" smtClean="0"/>
              <a:t>is only valid if close </a:t>
            </a:r>
            <a:r>
              <a:rPr lang="en-US" sz="2800" dirty="0"/>
              <a:t>to </a:t>
            </a:r>
            <a:r>
              <a:rPr lang="en-US" sz="2800" dirty="0" smtClean="0"/>
              <a:t>optimum</a:t>
            </a:r>
            <a:endParaRPr lang="en-US" sz="2800" b="1" kern="1200" dirty="0">
              <a:solidFill>
                <a:srgbClr val="8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152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1200329"/>
          </a:xfrm>
        </p:spPr>
        <p:txBody>
          <a:bodyPr/>
          <a:lstStyle/>
          <a:p>
            <a:r>
              <a:rPr lang="en-US" dirty="0"/>
              <a:t>Typical Assumptions </a:t>
            </a:r>
            <a:r>
              <a:rPr lang="en-US" dirty="0" smtClean="0"/>
              <a:t>in </a:t>
            </a:r>
            <a:br>
              <a:rPr lang="en-US" dirty="0" smtClean="0"/>
            </a:br>
            <a:r>
              <a:rPr lang="en-US" dirty="0" smtClean="0"/>
              <a:t>Graph-SLAM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534400" cy="3124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kern="1200" dirty="0" smtClean="0">
                <a:solidFill>
                  <a:srgbClr val="800000"/>
                </a:solidFill>
                <a:latin typeface="Verdana" pitchFamily="34" charset="0"/>
              </a:rPr>
              <a:t>No outliers</a:t>
            </a:r>
            <a:r>
              <a:rPr lang="en-US" b="1" kern="1200" dirty="0">
                <a:solidFill>
                  <a:srgbClr val="800000"/>
                </a:solidFill>
                <a:latin typeface="Verdana" pitchFamily="34" charset="0"/>
              </a:rPr>
              <a:t> </a:t>
            </a:r>
            <a:endParaRPr lang="en-US" b="1" kern="1200" dirty="0" smtClean="0">
              <a:solidFill>
                <a:srgbClr val="8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kern="1200" dirty="0" smtClean="0">
                <a:solidFill>
                  <a:srgbClr val="800000"/>
                </a:solidFill>
                <a:latin typeface="Verdana" pitchFamily="34" charset="0"/>
              </a:rPr>
              <a:t>Good initial guess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Current methods both </a:t>
            </a:r>
            <a:r>
              <a:rPr lang="en-US" b="1" kern="1200" dirty="0">
                <a:solidFill>
                  <a:srgbClr val="800000"/>
                </a:solidFill>
                <a:latin typeface="Verdana" pitchFamily="34" charset="0"/>
              </a:rPr>
              <a:t>independently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Our method approaches </a:t>
            </a:r>
            <a:r>
              <a:rPr lang="en-US" b="1" kern="1200" dirty="0">
                <a:solidFill>
                  <a:srgbClr val="800000"/>
                </a:solidFill>
                <a:latin typeface="Verdana" pitchFamily="34" charset="0"/>
              </a:rPr>
              <a:t>both problems</a:t>
            </a:r>
          </a:p>
        </p:txBody>
      </p:sp>
    </p:spTree>
    <p:extLst>
      <p:ext uri="{BB962C8B-B14F-4D97-AF65-F5344CB8AC3E}">
        <p14:creationId xmlns:p14="http://schemas.microsoft.com/office/powerpoint/2010/main" val="168466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1200329"/>
          </a:xfrm>
        </p:spPr>
        <p:txBody>
          <a:bodyPr/>
          <a:lstStyle/>
          <a:p>
            <a:r>
              <a:rPr lang="en-US" dirty="0"/>
              <a:t>Typical Assumptions </a:t>
            </a:r>
            <a:r>
              <a:rPr lang="en-US" dirty="0" smtClean="0"/>
              <a:t>in </a:t>
            </a:r>
            <a:br>
              <a:rPr lang="en-US" dirty="0" smtClean="0"/>
            </a:br>
            <a:r>
              <a:rPr lang="en-US" dirty="0" smtClean="0"/>
              <a:t>Graph-SLAM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534400" cy="3124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kern="1200" dirty="0" smtClean="0">
                <a:solidFill>
                  <a:srgbClr val="800000"/>
                </a:solidFill>
                <a:latin typeface="Verdana" pitchFamily="34" charset="0"/>
              </a:rPr>
              <a:t>No outliers</a:t>
            </a:r>
            <a:r>
              <a:rPr lang="en-US" b="1" kern="1200" dirty="0">
                <a:solidFill>
                  <a:srgbClr val="800000"/>
                </a:solidFill>
                <a:latin typeface="Verdana" pitchFamily="34" charset="0"/>
              </a:rPr>
              <a:t> </a:t>
            </a:r>
            <a:endParaRPr lang="en-US" b="1" kern="1200" dirty="0" smtClean="0">
              <a:solidFill>
                <a:srgbClr val="8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kern="1200" dirty="0" smtClean="0">
                <a:solidFill>
                  <a:srgbClr val="800000"/>
                </a:solidFill>
                <a:latin typeface="Verdana" pitchFamily="34" charset="0"/>
              </a:rPr>
              <a:t>Good initial guess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Current methods solve both </a:t>
            </a:r>
            <a:r>
              <a:rPr lang="en-US" b="1" kern="1200" dirty="0">
                <a:solidFill>
                  <a:srgbClr val="800000"/>
                </a:solidFill>
                <a:latin typeface="Verdana" pitchFamily="34" charset="0"/>
              </a:rPr>
              <a:t>independently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Our method approaches </a:t>
            </a:r>
            <a:r>
              <a:rPr lang="en-US" b="1" kern="1200" dirty="0">
                <a:solidFill>
                  <a:srgbClr val="800000"/>
                </a:solidFill>
                <a:latin typeface="Verdana" pitchFamily="34" charset="0"/>
              </a:rPr>
              <a:t>both problems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33400" y="4838700"/>
            <a:ext cx="861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Verdana" pitchFamily="34" charset="0"/>
              </a:defRPr>
            </a:lvl9pPr>
          </a:lstStyle>
          <a:p>
            <a:r>
              <a:rPr lang="en-US" kern="0" dirty="0" smtClean="0"/>
              <a:t>Our Approach</a:t>
            </a:r>
            <a:endParaRPr lang="en-US" kern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1000" y="5600700"/>
            <a:ext cx="85344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rgbClr val="800000"/>
                </a:solidFill>
                <a:latin typeface="Verdana" pitchFamily="34" charset="0"/>
              </a:rPr>
              <a:t>Dynamic Covariance Scaling</a:t>
            </a:r>
          </a:p>
        </p:txBody>
      </p:sp>
    </p:spTree>
    <p:extLst>
      <p:ext uri="{BB962C8B-B14F-4D97-AF65-F5344CB8AC3E}">
        <p14:creationId xmlns:p14="http://schemas.microsoft.com/office/powerpoint/2010/main" val="429131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1200329"/>
          </a:xfrm>
        </p:spPr>
        <p:txBody>
          <a:bodyPr/>
          <a:lstStyle/>
          <a:p>
            <a:r>
              <a:rPr lang="en-US" dirty="0" smtClean="0"/>
              <a:t>Our Approach:</a:t>
            </a:r>
            <a:br>
              <a:rPr lang="en-US" dirty="0" smtClean="0"/>
            </a:br>
            <a:r>
              <a:rPr lang="en-US" dirty="0" smtClean="0"/>
              <a:t>Dynamic Covariance Scaling</a:t>
            </a:r>
            <a:endParaRPr lang="en-US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381000" y="1828800"/>
            <a:ext cx="8534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0" kern="0" dirty="0"/>
              <a:t>Successfully </a:t>
            </a:r>
            <a:r>
              <a:rPr lang="en-US" dirty="0">
                <a:solidFill>
                  <a:srgbClr val="800000"/>
                </a:solidFill>
                <a:latin typeface="Verdana" pitchFamily="34" charset="0"/>
              </a:rPr>
              <a:t>rejects</a:t>
            </a:r>
            <a:r>
              <a:rPr lang="en-US" b="0" kern="0" dirty="0"/>
              <a:t> </a:t>
            </a:r>
            <a:r>
              <a:rPr lang="en-US" b="0" kern="0" dirty="0" smtClean="0"/>
              <a:t>outliers</a:t>
            </a:r>
          </a:p>
          <a:p>
            <a:pPr>
              <a:lnSpc>
                <a:spcPct val="150000"/>
              </a:lnSpc>
            </a:pPr>
            <a:r>
              <a:rPr lang="en-US" b="0" kern="0" dirty="0" smtClean="0"/>
              <a:t>More robust to </a:t>
            </a:r>
            <a:r>
              <a:rPr lang="en-US" dirty="0">
                <a:solidFill>
                  <a:srgbClr val="800000"/>
                </a:solidFill>
                <a:latin typeface="Verdana" pitchFamily="34" charset="0"/>
              </a:rPr>
              <a:t>bad initial guess</a:t>
            </a:r>
          </a:p>
          <a:p>
            <a:pPr>
              <a:lnSpc>
                <a:spcPct val="150000"/>
              </a:lnSpc>
            </a:pPr>
            <a:r>
              <a:rPr lang="en-US" b="0" kern="0" dirty="0" smtClean="0"/>
              <a:t>Does not increase state space</a:t>
            </a:r>
          </a:p>
          <a:p>
            <a:pPr lvl="0">
              <a:lnSpc>
                <a:spcPct val="150000"/>
              </a:lnSpc>
              <a:buClr>
                <a:srgbClr val="9A0000"/>
              </a:buClr>
            </a:pPr>
            <a:r>
              <a:rPr lang="en-US" b="0" kern="0" dirty="0" smtClean="0">
                <a:solidFill>
                  <a:srgbClr val="000000"/>
                </a:solidFill>
              </a:rPr>
              <a:t>Is </a:t>
            </a:r>
            <a:r>
              <a:rPr lang="en-US" b="0" kern="0" dirty="0">
                <a:solidFill>
                  <a:srgbClr val="000000"/>
                </a:solidFill>
              </a:rPr>
              <a:t>a robust M-estimator </a:t>
            </a:r>
            <a:endParaRPr lang="en-US" b="0" kern="0" dirty="0" smtClean="0"/>
          </a:p>
          <a:p>
            <a:endParaRPr lang="en-US" b="0" kern="0" dirty="0" smtClean="0"/>
          </a:p>
          <a:p>
            <a:pPr marL="0" indent="0">
              <a:buFont typeface="Wingdings" pitchFamily="2" charset="2"/>
              <a:buNone/>
            </a:pPr>
            <a:endParaRPr lang="en-US" b="0" kern="0" dirty="0"/>
          </a:p>
        </p:txBody>
      </p:sp>
    </p:spTree>
    <p:extLst>
      <p:ext uri="{BB962C8B-B14F-4D97-AF65-F5344CB8AC3E}">
        <p14:creationId xmlns:p14="http://schemas.microsoft.com/office/powerpoint/2010/main" val="399037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545672" cy="1200329"/>
          </a:xfrm>
        </p:spPr>
        <p:txBody>
          <a:bodyPr/>
          <a:lstStyle/>
          <a:p>
            <a:r>
              <a:rPr lang="en-US" dirty="0" smtClean="0"/>
              <a:t>Maps are Essential for Effective Navigation</a:t>
            </a:r>
          </a:p>
        </p:txBody>
      </p:sp>
      <p:pic>
        <p:nvPicPr>
          <p:cNvPr id="15" name="Picture 14" descr="EuropaBot-fre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962400"/>
            <a:ext cx="1578379" cy="2656458"/>
          </a:xfrm>
          <a:prstGeom prst="rect">
            <a:avLst/>
          </a:prstGeom>
        </p:spPr>
      </p:pic>
      <p:pic>
        <p:nvPicPr>
          <p:cNvPr id="23" name="Picture 22" descr="PR2_lowres_isolat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657600"/>
            <a:ext cx="2085541" cy="2908460"/>
          </a:xfrm>
          <a:prstGeom prst="rect">
            <a:avLst/>
          </a:prstGeom>
        </p:spPr>
      </p:pic>
      <p:pic>
        <p:nvPicPr>
          <p:cNvPr id="2" name="Picture 1" descr="omniRob_cu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671394"/>
            <a:ext cx="2581468" cy="3199306"/>
          </a:xfrm>
          <a:prstGeom prst="rect">
            <a:avLst/>
          </a:prstGeom>
        </p:spPr>
      </p:pic>
      <p:pic>
        <p:nvPicPr>
          <p:cNvPr id="27" name="Picture 2" descr="park_snap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739" y="1828800"/>
            <a:ext cx="2241261" cy="158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8800"/>
            <a:ext cx="1454727" cy="14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 bwMode="auto">
          <a:xfrm>
            <a:off x="1676400" y="1524000"/>
            <a:ext cx="5867400" cy="2286000"/>
          </a:xfrm>
          <a:prstGeom prst="cloudCallou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45918"/>
      </p:ext>
    </p:extLst>
  </p:cSld>
  <p:clrMapOvr>
    <a:masterClrMapping/>
  </p:clrMapOvr>
  <p:transition advTm="3381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Gaussian Least Squares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29718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2" descr="D:\presentations\2013_icra_DCS\stuff\eq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77" y="1525973"/>
            <a:ext cx="7029450" cy="148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59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Covariance Scaling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93127" y="213557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3" descr="D:\presentations\2013_icra_DCS\stuff\eq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68" y="4195087"/>
            <a:ext cx="7543800" cy="1100812"/>
          </a:xfrm>
          <a:prstGeom prst="rect">
            <a:avLst/>
          </a:prstGeom>
          <a:solidFill>
            <a:srgbClr val="9A0000"/>
          </a:solidFill>
        </p:spPr>
      </p:pic>
      <p:sp>
        <p:nvSpPr>
          <p:cNvPr id="8" name="Down Arrow 7"/>
          <p:cNvSpPr/>
          <p:nvPr/>
        </p:nvSpPr>
        <p:spPr bwMode="auto">
          <a:xfrm rot="10800000">
            <a:off x="5604805" y="4935279"/>
            <a:ext cx="457200" cy="685800"/>
          </a:xfrm>
          <a:prstGeom prst="down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pic>
        <p:nvPicPr>
          <p:cNvPr id="11" name="Picture 2" descr="D:\presentations\2013_icra_DCS\stuff\eq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77" y="1525973"/>
            <a:ext cx="7029450" cy="148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36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Determine s?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29718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3" descr="D:\presentations\2013_icra_DCS\stuff\eq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51860"/>
            <a:ext cx="7543800" cy="11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own Arrow 13"/>
          <p:cNvSpPr/>
          <p:nvPr/>
        </p:nvSpPr>
        <p:spPr bwMode="auto">
          <a:xfrm rot="10800000">
            <a:off x="5638800" y="1828800"/>
            <a:ext cx="457200" cy="423872"/>
          </a:xfrm>
          <a:prstGeom prst="down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62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Determine s?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29718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3" descr="D:\presentations\2013_icra_DCS\stuff\eq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51860"/>
            <a:ext cx="7543800" cy="11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presentations\2013_icra_DCS\stuff\eq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871" y="3429000"/>
            <a:ext cx="4779569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own Arrow 12"/>
          <p:cNvSpPr/>
          <p:nvPr/>
        </p:nvSpPr>
        <p:spPr bwMode="auto">
          <a:xfrm rot="16200000">
            <a:off x="1993371" y="3988095"/>
            <a:ext cx="457200" cy="685800"/>
          </a:xfrm>
          <a:prstGeom prst="down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6940" y="5029200"/>
            <a:ext cx="78574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solidFill>
                  <a:srgbClr val="9A0000"/>
                </a:solidFill>
              </a:rPr>
              <a:t>Closed form</a:t>
            </a:r>
            <a:r>
              <a:rPr lang="en-US" dirty="0" smtClean="0">
                <a:solidFill>
                  <a:srgbClr val="9A0000"/>
                </a:solidFill>
              </a:rPr>
              <a:t> </a:t>
            </a:r>
            <a:r>
              <a:rPr lang="en-US" sz="2800" b="0" kern="0" dirty="0">
                <a:solidFill>
                  <a:schemeClr val="tx1"/>
                </a:solidFill>
                <a:latin typeface="+mn-lt"/>
              </a:rPr>
              <a:t>approximation </a:t>
            </a:r>
            <a:r>
              <a:rPr lang="en-US" sz="2800" b="0" kern="0" dirty="0" smtClean="0">
                <a:solidFill>
                  <a:schemeClr val="tx1"/>
                </a:solidFill>
                <a:latin typeface="+mn-lt"/>
              </a:rPr>
              <a:t>of Switchable Constraints with a M-estimator </a:t>
            </a:r>
            <a:endParaRPr lang="en-US" sz="2800" b="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10800000">
            <a:off x="5638800" y="1828800"/>
            <a:ext cx="457200" cy="423872"/>
          </a:xfrm>
          <a:prstGeom prst="down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3385132" y="249623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98834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Covariance Scaling</a:t>
            </a:r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86800" cy="557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13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Covariance Scaling</a:t>
            </a:r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86800" cy="557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Brace 5"/>
          <p:cNvSpPr/>
          <p:nvPr/>
        </p:nvSpPr>
        <p:spPr bwMode="auto">
          <a:xfrm rot="10800000">
            <a:off x="1905000" y="2819400"/>
            <a:ext cx="685800" cy="3048000"/>
          </a:xfrm>
          <a:prstGeom prst="rightBrace">
            <a:avLst>
              <a:gd name="adj1" fmla="val 49441"/>
              <a:gd name="adj2" fmla="val 50000"/>
            </a:avLst>
          </a:prstGeom>
          <a:noFill/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5" name="Right Brace 4"/>
          <p:cNvSpPr/>
          <p:nvPr/>
        </p:nvSpPr>
        <p:spPr bwMode="auto">
          <a:xfrm>
            <a:off x="3040658" y="4433252"/>
            <a:ext cx="342899" cy="1447800"/>
          </a:xfrm>
          <a:prstGeom prst="rightBrace">
            <a:avLst>
              <a:gd name="adj1" fmla="val 49441"/>
              <a:gd name="adj2" fmla="val 50000"/>
            </a:avLst>
          </a:prstGeom>
          <a:noFill/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335" y="3124200"/>
            <a:ext cx="1786065" cy="954107"/>
          </a:xfrm>
          <a:prstGeom prst="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9A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</a:rPr>
              <a:t>Original</a:t>
            </a:r>
          </a:p>
          <a:p>
            <a:r>
              <a:rPr lang="en-US" sz="2800" dirty="0">
                <a:solidFill>
                  <a:srgbClr val="800000"/>
                </a:solidFill>
              </a:rPr>
              <a:t>error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9230" y="4754422"/>
            <a:ext cx="1505540" cy="954107"/>
          </a:xfrm>
          <a:prstGeom prst="rect">
            <a:avLst/>
          </a:prstGeom>
          <a:solidFill>
            <a:schemeClr val="bg1">
              <a:alpha val="61000"/>
            </a:schemeClr>
          </a:solidFill>
          <a:ln w="50800">
            <a:solidFill>
              <a:srgbClr val="9A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</a:rPr>
              <a:t>S</a:t>
            </a:r>
            <a:r>
              <a:rPr lang="en-US" sz="2800" dirty="0" smtClean="0">
                <a:solidFill>
                  <a:srgbClr val="800000"/>
                </a:solidFill>
              </a:rPr>
              <a:t>caled</a:t>
            </a:r>
            <a:endParaRPr lang="en-US" sz="2800" dirty="0">
              <a:solidFill>
                <a:srgbClr val="800000"/>
              </a:solidFill>
            </a:endParaRPr>
          </a:p>
          <a:p>
            <a:r>
              <a:rPr lang="en-US" sz="2800" dirty="0">
                <a:solidFill>
                  <a:srgbClr val="800000"/>
                </a:solidFill>
              </a:rPr>
              <a:t>error</a:t>
            </a:r>
          </a:p>
        </p:txBody>
      </p:sp>
    </p:spTree>
    <p:extLst>
      <p:ext uri="{BB962C8B-B14F-4D97-AF65-F5344CB8AC3E}">
        <p14:creationId xmlns:p14="http://schemas.microsoft.com/office/powerpoint/2010/main" val="126332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Covariance Scaling</a:t>
            </a:r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86800" cy="557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 bwMode="auto">
          <a:xfrm flipH="1" flipV="1">
            <a:off x="1752600" y="3352800"/>
            <a:ext cx="1981200" cy="2362200"/>
          </a:xfrm>
          <a:prstGeom prst="line">
            <a:avLst/>
          </a:prstGeom>
          <a:solidFill>
            <a:schemeClr val="folHlink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3124200" y="3657600"/>
            <a:ext cx="2820003" cy="523220"/>
          </a:xfrm>
          <a:prstGeom prst="rect">
            <a:avLst/>
          </a:prstGeom>
          <a:solidFill>
            <a:schemeClr val="bg1">
              <a:alpha val="61000"/>
            </a:schemeClr>
          </a:solidFill>
          <a:ln w="50800">
            <a:solidFill>
              <a:srgbClr val="9A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Linearization</a:t>
            </a:r>
            <a:endParaRPr lang="en-US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9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Covariance Scaling</a:t>
            </a:r>
            <a:endParaRPr lang="en-US" dirty="0"/>
          </a:p>
        </p:txBody>
      </p:sp>
      <p:pic>
        <p:nvPicPr>
          <p:cNvPr id="5" name="DCS_scali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005817"/>
            <a:ext cx="8610600" cy="5471183"/>
          </a:xfrm>
        </p:spPr>
      </p:pic>
    </p:spTree>
    <p:extLst>
      <p:ext uri="{BB962C8B-B14F-4D97-AF65-F5344CB8AC3E}">
        <p14:creationId xmlns:p14="http://schemas.microsoft.com/office/powerpoint/2010/main" val="119974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SLAM with Our Method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1143000"/>
            <a:ext cx="1563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Ground 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Truth 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7000" y="11430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Initialization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1143000"/>
            <a:ext cx="1563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Gauss 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Newton 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1143000"/>
            <a:ext cx="1763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</a:rPr>
              <a:t>Our</a:t>
            </a:r>
          </a:p>
          <a:p>
            <a:r>
              <a:rPr lang="en-US" sz="2800" dirty="0">
                <a:solidFill>
                  <a:srgbClr val="800000"/>
                </a:solidFill>
              </a:rPr>
              <a:t>Method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732145" y="2640748"/>
            <a:ext cx="2454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Sphere2500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(1000 Outiers)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803700" y="5070901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Manhattan3500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(1000 Outiers)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2200"/>
            <a:ext cx="7781204" cy="152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1" y="4724400"/>
            <a:ext cx="7941469" cy="150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96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icra13\bi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748117"/>
            <a:ext cx="1752600" cy="165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1200329"/>
          </a:xfrm>
        </p:spPr>
        <p:txBody>
          <a:bodyPr/>
          <a:lstStyle/>
          <a:p>
            <a:r>
              <a:rPr lang="en-US" dirty="0" smtClean="0"/>
              <a:t>Dynamic Covariance Scaling with Front-end </a:t>
            </a:r>
            <a:r>
              <a:rPr lang="en-US" dirty="0"/>
              <a:t>O</a:t>
            </a:r>
            <a:r>
              <a:rPr lang="en-US" dirty="0" smtClean="0"/>
              <a:t>utliers</a:t>
            </a:r>
            <a:endParaRPr lang="en-US" dirty="0"/>
          </a:p>
        </p:txBody>
      </p:sp>
      <p:pic>
        <p:nvPicPr>
          <p:cNvPr id="3" name="bicoca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4525" y="1524000"/>
            <a:ext cx="531495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6320135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err="1" smtClean="0">
                <a:solidFill>
                  <a:schemeClr val="tx1"/>
                </a:solidFill>
              </a:rPr>
              <a:t>Bicocca</a:t>
            </a:r>
            <a:r>
              <a:rPr lang="en-US" sz="2400" b="0" dirty="0">
                <a:solidFill>
                  <a:schemeClr val="tx1"/>
                </a:solidFill>
              </a:rPr>
              <a:t> </a:t>
            </a:r>
            <a:r>
              <a:rPr lang="en-US" sz="2400" b="0" dirty="0" smtClean="0">
                <a:solidFill>
                  <a:schemeClr val="tx1"/>
                </a:solidFill>
              </a:rPr>
              <a:t>multisession dataset</a:t>
            </a:r>
          </a:p>
        </p:txBody>
      </p:sp>
    </p:spTree>
    <p:extLst>
      <p:ext uri="{BB962C8B-B14F-4D97-AF65-F5344CB8AC3E}">
        <p14:creationId xmlns:p14="http://schemas.microsoft.com/office/powerpoint/2010/main" val="265281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ine 41"/>
          <p:cNvSpPr>
            <a:spLocks noChangeShapeType="1"/>
          </p:cNvSpPr>
          <p:nvPr/>
        </p:nvSpPr>
        <p:spPr bwMode="auto">
          <a:xfrm flipV="1">
            <a:off x="6858000" y="2667000"/>
            <a:ext cx="415925" cy="476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0" name="Text Box 42"/>
          <p:cNvSpPr txBox="1">
            <a:spLocks noChangeArrowheads="1"/>
          </p:cNvSpPr>
          <p:nvPr/>
        </p:nvSpPr>
        <p:spPr bwMode="auto">
          <a:xfrm>
            <a:off x="7315200" y="1828800"/>
            <a:ext cx="1328756" cy="3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Robot </a:t>
            </a:r>
            <a:r>
              <a:rPr lang="en-US" sz="1800" dirty="0" smtClean="0">
                <a:latin typeface="Tahoma" charset="0"/>
                <a:cs typeface="+mn-cs"/>
              </a:rPr>
              <a:t>pose</a:t>
            </a:r>
            <a:endParaRPr lang="en-US" sz="1800" dirty="0">
              <a:latin typeface="Tahoma" charset="0"/>
              <a:cs typeface="+mn-cs"/>
            </a:endParaRPr>
          </a:p>
        </p:txBody>
      </p:sp>
      <p:sp>
        <p:nvSpPr>
          <p:cNvPr id="21" name="Text Box 43"/>
          <p:cNvSpPr txBox="1">
            <a:spLocks noChangeArrowheads="1"/>
          </p:cNvSpPr>
          <p:nvPr/>
        </p:nvSpPr>
        <p:spPr bwMode="auto">
          <a:xfrm>
            <a:off x="7397750" y="2454847"/>
            <a:ext cx="1279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Constraint </a:t>
            </a:r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</a:t>
            </a:r>
            <a:r>
              <a:rPr lang="en-US" dirty="0" smtClean="0"/>
              <a:t>SLAM</a:t>
            </a: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371600" y="1524001"/>
            <a:ext cx="5129473" cy="388619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5403" name="Line 27"/>
          <p:cNvSpPr>
            <a:spLocks noChangeShapeType="1"/>
          </p:cNvSpPr>
          <p:nvPr/>
        </p:nvSpPr>
        <p:spPr bwMode="auto">
          <a:xfrm>
            <a:off x="4522229" y="3059714"/>
            <a:ext cx="785718" cy="502721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5407" name="Line 31"/>
          <p:cNvSpPr>
            <a:spLocks noChangeShapeType="1"/>
          </p:cNvSpPr>
          <p:nvPr/>
        </p:nvSpPr>
        <p:spPr bwMode="auto">
          <a:xfrm flipV="1">
            <a:off x="2298940" y="2969337"/>
            <a:ext cx="791537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5408" name="Line 32"/>
          <p:cNvSpPr>
            <a:spLocks noChangeShapeType="1"/>
          </p:cNvSpPr>
          <p:nvPr/>
        </p:nvSpPr>
        <p:spPr bwMode="auto">
          <a:xfrm>
            <a:off x="3505199" y="2895600"/>
            <a:ext cx="801685" cy="79386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16" name="Picture 10" descr="pioneer2dx8plus-frei-small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61" l="739" r="100000">
                        <a14:backgroundMark x1="80945" y1="77832" x2="80945" y2="7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808" y="3150091"/>
            <a:ext cx="737533" cy="108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18"/>
          <p:cNvSpPr>
            <a:spLocks noChangeAspect="1" noChangeArrowheads="1"/>
          </p:cNvSpPr>
          <p:nvPr/>
        </p:nvSpPr>
        <p:spPr bwMode="auto">
          <a:xfrm>
            <a:off x="1938496" y="3124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18"/>
          <p:cNvSpPr>
            <a:spLocks noChangeAspect="1" noChangeArrowheads="1"/>
          </p:cNvSpPr>
          <p:nvPr/>
        </p:nvSpPr>
        <p:spPr bwMode="auto">
          <a:xfrm>
            <a:off x="4343400" y="28769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18"/>
          <p:cNvSpPr>
            <a:spLocks noChangeAspect="1" noChangeArrowheads="1"/>
          </p:cNvSpPr>
          <p:nvPr/>
        </p:nvSpPr>
        <p:spPr bwMode="auto">
          <a:xfrm>
            <a:off x="6839311" y="18863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18"/>
          <p:cNvSpPr>
            <a:spLocks noChangeAspect="1" noChangeArrowheads="1"/>
          </p:cNvSpPr>
          <p:nvPr/>
        </p:nvSpPr>
        <p:spPr bwMode="auto">
          <a:xfrm>
            <a:off x="3081496" y="2743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00551"/>
      </p:ext>
    </p:extLst>
  </p:cSld>
  <p:clrMapOvr>
    <a:masterClrMapping/>
  </p:clrMapOvr>
  <p:transition advTm="4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1200329"/>
          </a:xfrm>
        </p:spPr>
        <p:txBody>
          <a:bodyPr/>
          <a:lstStyle/>
          <a:p>
            <a:r>
              <a:rPr lang="en-US" dirty="0" smtClean="0"/>
              <a:t>Dynamic Covariance Scaling with Front-end </a:t>
            </a:r>
            <a:r>
              <a:rPr lang="en-US" dirty="0"/>
              <a:t>O</a:t>
            </a:r>
            <a:r>
              <a:rPr lang="en-US" dirty="0" smtClean="0"/>
              <a:t>utliers</a:t>
            </a:r>
            <a:endParaRPr lang="en-US" dirty="0"/>
          </a:p>
        </p:txBody>
      </p:sp>
      <p:pic>
        <p:nvPicPr>
          <p:cNvPr id="3" name="LincolnLab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800" y="1595590"/>
            <a:ext cx="4733925" cy="40432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6243935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Lincoln-labs multisession dataset</a:t>
            </a:r>
          </a:p>
        </p:txBody>
      </p:sp>
    </p:spTree>
    <p:extLst>
      <p:ext uri="{BB962C8B-B14F-4D97-AF65-F5344CB8AC3E}">
        <p14:creationId xmlns:p14="http://schemas.microsoft.com/office/powerpoint/2010/main" val="216923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SLAM with Our Method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3276600" cy="258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038600"/>
            <a:ext cx="3352800" cy="264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-152400" y="1614032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Dynamic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Covariance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Scaling</a:t>
            </a:r>
            <a:endParaRPr lang="en-US" sz="2800" dirty="0">
              <a:solidFill>
                <a:srgbClr val="80000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52" y="1683603"/>
            <a:ext cx="366604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096000" y="4655403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Victoria Park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Initialization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(</a:t>
            </a:r>
            <a:r>
              <a:rPr lang="en-US" sz="2400" b="0" dirty="0" err="1" smtClean="0">
                <a:solidFill>
                  <a:schemeClr val="tx1"/>
                </a:solidFill>
              </a:rPr>
              <a:t>Odometry</a:t>
            </a:r>
            <a:r>
              <a:rPr lang="en-US" sz="2400" b="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8093" y="4531695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Standard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Gauss- Newton</a:t>
            </a:r>
          </a:p>
        </p:txBody>
      </p:sp>
    </p:spTree>
    <p:extLst>
      <p:ext uri="{BB962C8B-B14F-4D97-AF65-F5344CB8AC3E}">
        <p14:creationId xmlns:p14="http://schemas.microsoft.com/office/powerpoint/2010/main" val="248966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SLAM with Our Method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3276600" cy="258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038600"/>
            <a:ext cx="3352800" cy="264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-152400" y="1614032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Dynamic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Covariance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Scaling</a:t>
            </a:r>
            <a:endParaRPr lang="en-US" sz="2800" dirty="0">
              <a:solidFill>
                <a:srgbClr val="800000"/>
              </a:solidFill>
            </a:endParaRPr>
          </a:p>
        </p:txBody>
      </p:sp>
      <p:pic>
        <p:nvPicPr>
          <p:cNvPr id="6148" name="Picture 4" descr="D:\presentations\2013_icra_DCS_ws\stuff\victoria_Batch_zoom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26715"/>
            <a:ext cx="4183062" cy="316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presentations\2013_icra_DCS_ws\stuff\victoria_DCS_zoom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331" y="847383"/>
            <a:ext cx="3863015" cy="291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2819400" y="2999027"/>
            <a:ext cx="914400" cy="808170"/>
          </a:xfrm>
          <a:prstGeom prst="rect">
            <a:avLst/>
          </a:prstGeom>
          <a:noFill/>
          <a:ln w="63500" cap="flat" cmpd="sng" algn="ctr">
            <a:solidFill>
              <a:srgbClr val="9A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514600" y="5791200"/>
            <a:ext cx="914400" cy="808170"/>
          </a:xfrm>
          <a:prstGeom prst="rect">
            <a:avLst/>
          </a:prstGeom>
          <a:noFill/>
          <a:ln w="63500" cap="flat" cmpd="sng" algn="ctr">
            <a:solidFill>
              <a:srgbClr val="9A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3465880">
            <a:off x="5281185" y="3850129"/>
            <a:ext cx="1143000" cy="685800"/>
          </a:xfrm>
          <a:prstGeom prst="right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7001647">
            <a:off x="7154386" y="3524167"/>
            <a:ext cx="1143000" cy="685800"/>
          </a:xfrm>
          <a:prstGeom prst="right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093" y="4531695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Standard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Gauss- Newton</a:t>
            </a:r>
          </a:p>
        </p:txBody>
      </p:sp>
    </p:spTree>
    <p:extLst>
      <p:ext uri="{BB962C8B-B14F-4D97-AF65-F5344CB8AC3E}">
        <p14:creationId xmlns:p14="http://schemas.microsoft.com/office/powerpoint/2010/main" val="278272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presentations\2013_icra_DCS_ws\stuff\victoria_Batch_zo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61242"/>
            <a:ext cx="3327547" cy="262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SLAM with Our Method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3276600" cy="258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038600"/>
            <a:ext cx="3352800" cy="264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48093" y="4531695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Standard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Gauss- Newton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152400" y="1614032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Dynamic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Covariance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Scaling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543300" y="2950285"/>
            <a:ext cx="647700" cy="631115"/>
          </a:xfrm>
          <a:prstGeom prst="rect">
            <a:avLst/>
          </a:prstGeom>
          <a:noFill/>
          <a:ln w="63500" cap="flat" cmpd="sng" algn="ctr">
            <a:solidFill>
              <a:srgbClr val="9A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18877290">
            <a:off x="5532736" y="5921129"/>
            <a:ext cx="1143000" cy="685800"/>
          </a:xfrm>
          <a:prstGeom prst="rightArrow">
            <a:avLst/>
          </a:prstGeom>
          <a:solidFill>
            <a:schemeClr val="folHlink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pic>
        <p:nvPicPr>
          <p:cNvPr id="7170" name="Picture 2" descr="D:\presentations\2013_icra_DCS_ws\stuff\victoria_DCS_zoom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2631558" cy="198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 bwMode="auto">
          <a:xfrm>
            <a:off x="3200400" y="5769685"/>
            <a:ext cx="647700" cy="631115"/>
          </a:xfrm>
          <a:prstGeom prst="rect">
            <a:avLst/>
          </a:prstGeom>
          <a:noFill/>
          <a:ln w="63500" cap="flat" cmpd="sng" algn="ctr">
            <a:solidFill>
              <a:srgbClr val="9A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47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1200329"/>
          </a:xfrm>
        </p:spPr>
        <p:txBody>
          <a:bodyPr/>
          <a:lstStyle/>
          <a:p>
            <a:r>
              <a:rPr lang="en-US" dirty="0" smtClean="0"/>
              <a:t>Dynamic Covariance Scaling with Outliers in Victoria Park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" y="1905000"/>
            <a:ext cx="3724202" cy="297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83" y="1676400"/>
            <a:ext cx="4835192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4648200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#Outliers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3457282" y="2867319"/>
            <a:ext cx="1199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RPE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18"/>
          <p:cNvSpPr>
            <a:spLocks noGrp="1"/>
          </p:cNvSpPr>
          <p:nvPr>
            <p:ph idx="1"/>
          </p:nvPr>
        </p:nvSpPr>
        <p:spPr>
          <a:xfrm>
            <a:off x="381000" y="5257800"/>
            <a:ext cx="8534400" cy="1524000"/>
          </a:xfrm>
        </p:spPr>
        <p:txBody>
          <a:bodyPr/>
          <a:lstStyle/>
          <a:p>
            <a:r>
              <a:rPr lang="en-US" dirty="0" smtClean="0"/>
              <a:t>DCS recovers correct solution</a:t>
            </a:r>
          </a:p>
          <a:p>
            <a:r>
              <a:rPr lang="en-US" dirty="0" smtClean="0"/>
              <a:t>GN fails to converge to the correct solution even for </a:t>
            </a:r>
            <a:r>
              <a:rPr lang="en-US" b="1" kern="1200" dirty="0" smtClean="0">
                <a:solidFill>
                  <a:srgbClr val="800000"/>
                </a:solidFill>
                <a:latin typeface="Verdana" pitchFamily="34" charset="0"/>
              </a:rPr>
              <a:t>outlier-free </a:t>
            </a:r>
            <a:r>
              <a:rPr lang="en-US" b="1" kern="1200" dirty="0">
                <a:solidFill>
                  <a:srgbClr val="800000"/>
                </a:solidFill>
                <a:latin typeface="Verdana" pitchFamily="34" charset="0"/>
              </a:rPr>
              <a:t>case</a:t>
            </a:r>
          </a:p>
        </p:txBody>
      </p:sp>
    </p:spTree>
    <p:extLst>
      <p:ext uri="{BB962C8B-B14F-4D97-AF65-F5344CB8AC3E}">
        <p14:creationId xmlns:p14="http://schemas.microsoft.com/office/powerpoint/2010/main" val="414372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Visual SLAM with Our Method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381000" y="1676400"/>
            <a:ext cx="8534400" cy="4800600"/>
          </a:xfrm>
        </p:spPr>
        <p:txBody>
          <a:bodyPr/>
          <a:lstStyle/>
          <a:p>
            <a:r>
              <a:rPr lang="en-US" dirty="0" smtClean="0"/>
              <a:t>3D grid worlds of different sizes</a:t>
            </a:r>
          </a:p>
          <a:p>
            <a:r>
              <a:rPr lang="en-US" dirty="0" smtClean="0"/>
              <a:t>Robot perceives point landmarks</a:t>
            </a:r>
          </a:p>
        </p:txBody>
      </p:sp>
      <p:pic>
        <p:nvPicPr>
          <p:cNvPr id="23" name="Picture 4" descr="3d-grid-world-c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124200"/>
            <a:ext cx="550862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74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Visual SLAM with Our Method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724400" y="4572000"/>
            <a:ext cx="4419600" cy="1752600"/>
          </a:xfrm>
        </p:spPr>
        <p:txBody>
          <a:bodyPr/>
          <a:lstStyle/>
          <a:p>
            <a:r>
              <a:rPr lang="en-US" dirty="0"/>
              <a:t>~5000 camera poses</a:t>
            </a:r>
          </a:p>
          <a:p>
            <a:r>
              <a:rPr lang="en-US" dirty="0"/>
              <a:t>~5000 features</a:t>
            </a:r>
          </a:p>
          <a:p>
            <a:r>
              <a:rPr lang="en-US" dirty="0"/>
              <a:t>~100K constraints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293280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10463" r="22377" b="16296"/>
          <a:stretch/>
        </p:blipFill>
        <p:spPr bwMode="auto">
          <a:xfrm>
            <a:off x="5334000" y="1417320"/>
            <a:ext cx="2825931" cy="269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8"/>
          <p:cNvSpPr txBox="1">
            <a:spLocks/>
          </p:cNvSpPr>
          <p:nvPr/>
        </p:nvSpPr>
        <p:spPr bwMode="auto">
          <a:xfrm>
            <a:off x="228600" y="4572000"/>
            <a:ext cx="4419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kern="0" dirty="0" smtClean="0"/>
              <a:t>~1000 camera poses</a:t>
            </a:r>
          </a:p>
          <a:p>
            <a:r>
              <a:rPr lang="en-US" b="0" kern="0" dirty="0" smtClean="0"/>
              <a:t>~4000 features</a:t>
            </a:r>
          </a:p>
          <a:p>
            <a:r>
              <a:rPr lang="en-US" b="0" kern="0" dirty="0" smtClean="0"/>
              <a:t>~20K constraints</a:t>
            </a:r>
          </a:p>
        </p:txBody>
      </p:sp>
    </p:spTree>
    <p:extLst>
      <p:ext uri="{BB962C8B-B14F-4D97-AF65-F5344CB8AC3E}">
        <p14:creationId xmlns:p14="http://schemas.microsoft.com/office/powerpoint/2010/main" val="196524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646331"/>
          </a:xfrm>
        </p:spPr>
        <p:txBody>
          <a:bodyPr/>
          <a:lstStyle/>
          <a:p>
            <a:r>
              <a:rPr lang="en-US" dirty="0"/>
              <a:t>Robust </a:t>
            </a:r>
            <a:r>
              <a:rPr lang="en-US" dirty="0" smtClean="0"/>
              <a:t>Visual SLAM </a:t>
            </a:r>
            <a:r>
              <a:rPr lang="en-US" dirty="0"/>
              <a:t>with </a:t>
            </a:r>
            <a:r>
              <a:rPr lang="en-US" dirty="0" smtClean="0"/>
              <a:t>DCS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99236" y="997803"/>
            <a:ext cx="1563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Ground 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Truth 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1074003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Initialization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(</a:t>
            </a:r>
            <a:r>
              <a:rPr lang="en-US" sz="2400" b="0" dirty="0" err="1">
                <a:solidFill>
                  <a:schemeClr val="tx1"/>
                </a:solidFill>
              </a:rPr>
              <a:t>O</a:t>
            </a:r>
            <a:r>
              <a:rPr lang="en-US" sz="2400" b="0" dirty="0" err="1" smtClean="0">
                <a:solidFill>
                  <a:schemeClr val="tx1"/>
                </a:solidFill>
              </a:rPr>
              <a:t>dometry</a:t>
            </a:r>
            <a:r>
              <a:rPr lang="en-US" sz="2400" b="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400" y="5952291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err="1" smtClean="0">
                <a:solidFill>
                  <a:schemeClr val="tx1"/>
                </a:solidFill>
              </a:rPr>
              <a:t>Levenberg</a:t>
            </a:r>
            <a:r>
              <a:rPr lang="en-US" sz="2400" b="0" dirty="0">
                <a:solidFill>
                  <a:schemeClr val="tx1"/>
                </a:solidFill>
              </a:rPr>
              <a:t>-</a:t>
            </a:r>
            <a:r>
              <a:rPr lang="en-US" sz="2400" b="0" dirty="0" smtClean="0">
                <a:solidFill>
                  <a:schemeClr val="tx1"/>
                </a:solidFill>
              </a:rPr>
              <a:t>Marquardt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(100 iterations)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5943600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Our Method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(15 iterations)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139224" y="3269394"/>
            <a:ext cx="3712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Simulated Stereo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(Bad </a:t>
            </a:r>
            <a:r>
              <a:rPr lang="en-US" sz="2400" b="0" dirty="0">
                <a:solidFill>
                  <a:schemeClr val="tx1"/>
                </a:solidFill>
              </a:rPr>
              <a:t>i</a:t>
            </a:r>
            <a:r>
              <a:rPr lang="en-US" sz="2400" b="0" dirty="0" smtClean="0">
                <a:solidFill>
                  <a:schemeClr val="tx1"/>
                </a:solidFill>
              </a:rPr>
              <a:t>nitial guess)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434" y="1752600"/>
            <a:ext cx="2205766" cy="212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62400"/>
            <a:ext cx="2063557" cy="198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210" y="3853283"/>
            <a:ext cx="2290568" cy="220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211" y="1852669"/>
            <a:ext cx="2032589" cy="195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55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646331"/>
          </a:xfrm>
        </p:spPr>
        <p:txBody>
          <a:bodyPr/>
          <a:lstStyle/>
          <a:p>
            <a:r>
              <a:rPr lang="en-US" dirty="0"/>
              <a:t>Robust </a:t>
            </a:r>
            <a:r>
              <a:rPr lang="en-US" dirty="0" smtClean="0"/>
              <a:t>Visual SLAM </a:t>
            </a:r>
            <a:r>
              <a:rPr lang="en-US" dirty="0"/>
              <a:t>with </a:t>
            </a:r>
            <a:r>
              <a:rPr lang="en-US" dirty="0" smtClean="0"/>
              <a:t>DCS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99236" y="997803"/>
            <a:ext cx="1563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Ground 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Truth 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1074003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Initialization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(</a:t>
            </a:r>
            <a:r>
              <a:rPr lang="en-US" sz="2400" b="0" dirty="0" err="1">
                <a:solidFill>
                  <a:schemeClr val="tx1"/>
                </a:solidFill>
              </a:rPr>
              <a:t>O</a:t>
            </a:r>
            <a:r>
              <a:rPr lang="en-US" sz="2400" b="0" dirty="0" err="1" smtClean="0">
                <a:solidFill>
                  <a:schemeClr val="tx1"/>
                </a:solidFill>
              </a:rPr>
              <a:t>dometry</a:t>
            </a:r>
            <a:r>
              <a:rPr lang="en-US" sz="2400" b="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400" y="5952291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err="1" smtClean="0">
                <a:solidFill>
                  <a:schemeClr val="tx1"/>
                </a:solidFill>
              </a:rPr>
              <a:t>Levenberg</a:t>
            </a:r>
            <a:r>
              <a:rPr lang="en-US" sz="2400" b="0" dirty="0">
                <a:solidFill>
                  <a:schemeClr val="tx1"/>
                </a:solidFill>
              </a:rPr>
              <a:t>-</a:t>
            </a:r>
            <a:r>
              <a:rPr lang="en-US" sz="2400" b="0" dirty="0" smtClean="0">
                <a:solidFill>
                  <a:schemeClr val="tx1"/>
                </a:solidFill>
              </a:rPr>
              <a:t>Marquardt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(150 iterations)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5943600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Our Method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(15 iterations)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139224" y="3269394"/>
            <a:ext cx="3712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Simulated Stereo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(Bad </a:t>
            </a:r>
            <a:r>
              <a:rPr lang="en-US" sz="2400" b="0" dirty="0">
                <a:solidFill>
                  <a:schemeClr val="tx1"/>
                </a:solidFill>
              </a:rPr>
              <a:t>i</a:t>
            </a:r>
            <a:r>
              <a:rPr lang="en-US" sz="2400" b="0" dirty="0" smtClean="0">
                <a:solidFill>
                  <a:schemeClr val="tx1"/>
                </a:solidFill>
              </a:rPr>
              <a:t>nitial guess)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20949"/>
            <a:ext cx="2438400" cy="21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881" y="3798562"/>
            <a:ext cx="2626519" cy="226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10463" r="22377" b="16296"/>
          <a:stretch/>
        </p:blipFill>
        <p:spPr bwMode="auto">
          <a:xfrm>
            <a:off x="5869172" y="4118739"/>
            <a:ext cx="2057400" cy="196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10463" r="22377" b="16296"/>
          <a:stretch/>
        </p:blipFill>
        <p:spPr bwMode="auto">
          <a:xfrm>
            <a:off x="2133600" y="1828800"/>
            <a:ext cx="2057400" cy="196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85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Visual SLAM with DCS</a:t>
            </a:r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293280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10463" r="22377" b="16296"/>
          <a:stretch/>
        </p:blipFill>
        <p:spPr bwMode="auto">
          <a:xfrm>
            <a:off x="5334000" y="1417320"/>
            <a:ext cx="2825931" cy="269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18"/>
          <p:cNvSpPr>
            <a:spLocks noGrp="1"/>
          </p:cNvSpPr>
          <p:nvPr>
            <p:ph idx="1"/>
          </p:nvPr>
        </p:nvSpPr>
        <p:spPr>
          <a:xfrm>
            <a:off x="381000" y="4572000"/>
            <a:ext cx="8534400" cy="1981200"/>
          </a:xfrm>
        </p:spPr>
        <p:txBody>
          <a:bodyPr/>
          <a:lstStyle/>
          <a:p>
            <a:r>
              <a:rPr lang="en-US" dirty="0" smtClean="0"/>
              <a:t>DCS recovers correct solution in the presence of up to </a:t>
            </a:r>
            <a:r>
              <a:rPr lang="en-US" b="1" kern="1200" dirty="0">
                <a:solidFill>
                  <a:srgbClr val="800000"/>
                </a:solidFill>
                <a:latin typeface="Verdana" pitchFamily="34" charset="0"/>
              </a:rPr>
              <a:t>25% outliers</a:t>
            </a:r>
          </a:p>
          <a:p>
            <a:r>
              <a:rPr lang="en-US" dirty="0" smtClean="0"/>
              <a:t>LM fails to converge to the correct solution even for </a:t>
            </a:r>
            <a:r>
              <a:rPr lang="en-US" b="1" kern="1200" dirty="0" smtClean="0">
                <a:solidFill>
                  <a:srgbClr val="800000"/>
                </a:solidFill>
                <a:latin typeface="Verdana" pitchFamily="34" charset="0"/>
              </a:rPr>
              <a:t>outlier-free cases</a:t>
            </a:r>
            <a:endParaRPr lang="en-US" b="1" kern="1200" dirty="0">
              <a:solidFill>
                <a:srgbClr val="8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27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</a:t>
            </a:r>
            <a:r>
              <a:rPr lang="en-US" dirty="0" smtClean="0"/>
              <a:t>SLAM</a:t>
            </a:r>
          </a:p>
        </p:txBody>
      </p:sp>
      <p:sp>
        <p:nvSpPr>
          <p:cNvPr id="487426" name="Rectangle 2"/>
          <p:cNvSpPr>
            <a:spLocks noChangeArrowheads="1"/>
          </p:cNvSpPr>
          <p:nvPr/>
        </p:nvSpPr>
        <p:spPr bwMode="auto">
          <a:xfrm>
            <a:off x="1371600" y="1524001"/>
            <a:ext cx="5129473" cy="388619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1" name="Line 7"/>
          <p:cNvSpPr>
            <a:spLocks noChangeShapeType="1"/>
          </p:cNvSpPr>
          <p:nvPr/>
        </p:nvSpPr>
        <p:spPr bwMode="auto">
          <a:xfrm>
            <a:off x="4522229" y="3060404"/>
            <a:ext cx="785718" cy="502721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2" name="Line 8"/>
          <p:cNvSpPr>
            <a:spLocks noChangeShapeType="1"/>
          </p:cNvSpPr>
          <p:nvPr/>
        </p:nvSpPr>
        <p:spPr bwMode="auto">
          <a:xfrm flipH="1">
            <a:off x="5348688" y="3766473"/>
            <a:ext cx="11640" cy="64958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3" name="Line 9"/>
          <p:cNvSpPr>
            <a:spLocks noChangeShapeType="1"/>
          </p:cNvSpPr>
          <p:nvPr/>
        </p:nvSpPr>
        <p:spPr bwMode="auto">
          <a:xfrm flipH="1">
            <a:off x="4429107" y="4692834"/>
            <a:ext cx="692596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4" name="Line 10"/>
          <p:cNvSpPr>
            <a:spLocks noChangeShapeType="1"/>
          </p:cNvSpPr>
          <p:nvPr/>
        </p:nvSpPr>
        <p:spPr bwMode="auto">
          <a:xfrm flipH="1" flipV="1">
            <a:off x="3800534" y="4562917"/>
            <a:ext cx="325927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7" name="Line 13"/>
          <p:cNvSpPr>
            <a:spLocks noChangeShapeType="1"/>
          </p:cNvSpPr>
          <p:nvPr/>
        </p:nvSpPr>
        <p:spPr bwMode="auto">
          <a:xfrm flipV="1">
            <a:off x="2298940" y="2970027"/>
            <a:ext cx="791537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58" name="Line 34"/>
          <p:cNvSpPr>
            <a:spLocks noChangeShapeType="1"/>
          </p:cNvSpPr>
          <p:nvPr/>
        </p:nvSpPr>
        <p:spPr bwMode="auto">
          <a:xfrm flipV="1">
            <a:off x="3474606" y="3749527"/>
            <a:ext cx="0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59" name="Line 35"/>
          <p:cNvSpPr>
            <a:spLocks noChangeShapeType="1"/>
          </p:cNvSpPr>
          <p:nvPr/>
        </p:nvSpPr>
        <p:spPr bwMode="auto">
          <a:xfrm flipH="1" flipV="1">
            <a:off x="3265082" y="3094295"/>
            <a:ext cx="279366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61" name="Line 37"/>
          <p:cNvSpPr>
            <a:spLocks noChangeShapeType="1"/>
          </p:cNvSpPr>
          <p:nvPr/>
        </p:nvSpPr>
        <p:spPr bwMode="auto">
          <a:xfrm flipV="1">
            <a:off x="3614289" y="2665006"/>
            <a:ext cx="186244" cy="723014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66" name="Line 42"/>
          <p:cNvSpPr>
            <a:spLocks noChangeShapeType="1"/>
          </p:cNvSpPr>
          <p:nvPr/>
        </p:nvSpPr>
        <p:spPr bwMode="auto">
          <a:xfrm flipV="1">
            <a:off x="3707411" y="3116890"/>
            <a:ext cx="558732" cy="36150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2" name="Picture 10" descr="pioneer2dx8plus-frei-small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61" l="739" r="100000">
                        <a14:backgroundMark x1="80945" y1="77832" x2="80945" y2="7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67" y="1614377"/>
            <a:ext cx="737533" cy="108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Line 41"/>
          <p:cNvSpPr>
            <a:spLocks noChangeShapeType="1"/>
          </p:cNvSpPr>
          <p:nvPr/>
        </p:nvSpPr>
        <p:spPr bwMode="auto">
          <a:xfrm flipV="1">
            <a:off x="6858000" y="2667000"/>
            <a:ext cx="415925" cy="476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7315200" y="1828800"/>
            <a:ext cx="1328756" cy="3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Robot </a:t>
            </a:r>
            <a:r>
              <a:rPr lang="en-US" sz="1800" dirty="0" smtClean="0">
                <a:latin typeface="Tahoma" charset="0"/>
                <a:cs typeface="+mn-cs"/>
              </a:rPr>
              <a:t>pose</a:t>
            </a:r>
            <a:endParaRPr lang="en-US" sz="1800" dirty="0">
              <a:latin typeface="Tahoma" charset="0"/>
              <a:cs typeface="+mn-cs"/>
            </a:endParaRPr>
          </a:p>
        </p:txBody>
      </p:sp>
      <p:sp>
        <p:nvSpPr>
          <p:cNvPr id="37" name="Text Box 43"/>
          <p:cNvSpPr txBox="1">
            <a:spLocks noChangeArrowheads="1"/>
          </p:cNvSpPr>
          <p:nvPr/>
        </p:nvSpPr>
        <p:spPr bwMode="auto">
          <a:xfrm>
            <a:off x="7397750" y="2454847"/>
            <a:ext cx="1279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Constraint </a:t>
            </a:r>
          </a:p>
        </p:txBody>
      </p:sp>
      <p:sp>
        <p:nvSpPr>
          <p:cNvPr id="41" name="Oval 18"/>
          <p:cNvSpPr>
            <a:spLocks noChangeAspect="1" noChangeArrowheads="1"/>
          </p:cNvSpPr>
          <p:nvPr/>
        </p:nvSpPr>
        <p:spPr bwMode="auto">
          <a:xfrm>
            <a:off x="1938496" y="3124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18"/>
          <p:cNvSpPr>
            <a:spLocks noChangeAspect="1" noChangeArrowheads="1"/>
          </p:cNvSpPr>
          <p:nvPr/>
        </p:nvSpPr>
        <p:spPr bwMode="auto">
          <a:xfrm>
            <a:off x="3081496" y="2743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18"/>
          <p:cNvSpPr>
            <a:spLocks noChangeAspect="1" noChangeArrowheads="1"/>
          </p:cNvSpPr>
          <p:nvPr/>
        </p:nvSpPr>
        <p:spPr bwMode="auto">
          <a:xfrm>
            <a:off x="4343400" y="28769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18"/>
          <p:cNvSpPr>
            <a:spLocks noChangeAspect="1" noChangeArrowheads="1"/>
          </p:cNvSpPr>
          <p:nvPr/>
        </p:nvSpPr>
        <p:spPr bwMode="auto">
          <a:xfrm>
            <a:off x="6839311" y="18863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18"/>
          <p:cNvSpPr>
            <a:spLocks noChangeAspect="1" noChangeArrowheads="1"/>
          </p:cNvSpPr>
          <p:nvPr/>
        </p:nvSpPr>
        <p:spPr bwMode="auto">
          <a:xfrm>
            <a:off x="3429000" y="41910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18"/>
          <p:cNvSpPr>
            <a:spLocks noChangeAspect="1" noChangeArrowheads="1"/>
          </p:cNvSpPr>
          <p:nvPr/>
        </p:nvSpPr>
        <p:spPr bwMode="auto">
          <a:xfrm>
            <a:off x="4038600" y="48340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18"/>
          <p:cNvSpPr>
            <a:spLocks noChangeAspect="1" noChangeArrowheads="1"/>
          </p:cNvSpPr>
          <p:nvPr/>
        </p:nvSpPr>
        <p:spPr bwMode="auto">
          <a:xfrm>
            <a:off x="5181600" y="44196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18"/>
          <p:cNvSpPr>
            <a:spLocks noChangeAspect="1" noChangeArrowheads="1"/>
          </p:cNvSpPr>
          <p:nvPr/>
        </p:nvSpPr>
        <p:spPr bwMode="auto">
          <a:xfrm>
            <a:off x="5181600" y="35814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18"/>
          <p:cNvSpPr>
            <a:spLocks noChangeAspect="1" noChangeArrowheads="1"/>
          </p:cNvSpPr>
          <p:nvPr/>
        </p:nvSpPr>
        <p:spPr bwMode="auto">
          <a:xfrm>
            <a:off x="3352800" y="34624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32"/>
          <p:cNvSpPr>
            <a:spLocks noChangeShapeType="1"/>
          </p:cNvSpPr>
          <p:nvPr/>
        </p:nvSpPr>
        <p:spPr bwMode="auto">
          <a:xfrm>
            <a:off x="3505199" y="2895600"/>
            <a:ext cx="801685" cy="79386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723419"/>
      </p:ext>
    </p:extLst>
  </p:cSld>
  <p:clrMapOvr>
    <a:masterClrMapping/>
  </p:clrMapOvr>
  <p:transition advTm="498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D:\presentations\2013_icra_DCS\stuff\chi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9179"/>
            <a:ext cx="850106" cy="82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Convergence – 1000 </a:t>
            </a:r>
            <a:r>
              <a:rPr lang="en-US" dirty="0"/>
              <a:t>O</a:t>
            </a:r>
            <a:r>
              <a:rPr lang="en-US" dirty="0" smtClean="0"/>
              <a:t>utliers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1238071"/>
            <a:ext cx="7465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33CC"/>
                </a:solidFill>
              </a:rPr>
              <a:t>Switchable </a:t>
            </a:r>
            <a:r>
              <a:rPr lang="en-US" b="1" dirty="0" smtClean="0">
                <a:solidFill>
                  <a:srgbClr val="0033CC"/>
                </a:solidFill>
              </a:rPr>
              <a:t>Constraints</a:t>
            </a:r>
          </a:p>
          <a:p>
            <a:pPr algn="l"/>
            <a:r>
              <a:rPr lang="en-US" dirty="0" smtClean="0">
                <a:solidFill>
                  <a:srgbClr val="007E3C"/>
                </a:solidFill>
              </a:rPr>
              <a:t>Dynamic Covariance Scaling</a:t>
            </a:r>
            <a:endParaRPr lang="en-US" b="1" dirty="0">
              <a:solidFill>
                <a:srgbClr val="007E3C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2188"/>
            <a:ext cx="3962400" cy="26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8" t="-1" r="377" b="1310"/>
          <a:stretch/>
        </p:blipFill>
        <p:spPr bwMode="auto">
          <a:xfrm>
            <a:off x="4983480" y="3637638"/>
            <a:ext cx="4069080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1582" y="2860378"/>
            <a:ext cx="3361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Manhattan3500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59166" y="2819400"/>
            <a:ext cx="2622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n-lt"/>
              </a:rPr>
              <a:t>Sphere2500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25053" y="1508937"/>
            <a:ext cx="556529" cy="167463"/>
          </a:xfrm>
          <a:prstGeom prst="rect">
            <a:avLst/>
          </a:prstGeom>
          <a:solidFill>
            <a:srgbClr val="0033C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25053" y="2042337"/>
            <a:ext cx="556529" cy="167463"/>
          </a:xfrm>
          <a:prstGeom prst="rect">
            <a:avLst/>
          </a:prstGeom>
          <a:solidFill>
            <a:srgbClr val="007E3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1469" y="6258580"/>
            <a:ext cx="2204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n-lt"/>
              </a:rPr>
              <a:t>Iterations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578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Convergence – 1000 Outliers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81582" y="2860378"/>
            <a:ext cx="3361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Manhattan3500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59166" y="2819400"/>
            <a:ext cx="2622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n-lt"/>
              </a:rPr>
              <a:t>Sphere2500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85960" y="4416061"/>
            <a:ext cx="973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n-lt"/>
              </a:rPr>
              <a:t>RPE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81400"/>
            <a:ext cx="4115817" cy="267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08917"/>
            <a:ext cx="4038600" cy="263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541469" y="6258580"/>
            <a:ext cx="2204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n-lt"/>
              </a:rPr>
              <a:t>Iterations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9200" y="1238071"/>
            <a:ext cx="7465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33CC"/>
                </a:solidFill>
              </a:rPr>
              <a:t>Switchable </a:t>
            </a:r>
            <a:r>
              <a:rPr lang="en-US" b="1" dirty="0" smtClean="0">
                <a:solidFill>
                  <a:srgbClr val="0033CC"/>
                </a:solidFill>
              </a:rPr>
              <a:t>Constraints</a:t>
            </a:r>
          </a:p>
          <a:p>
            <a:pPr algn="l"/>
            <a:r>
              <a:rPr lang="en-US" dirty="0" smtClean="0">
                <a:solidFill>
                  <a:srgbClr val="007E3C"/>
                </a:solidFill>
              </a:rPr>
              <a:t>Dynamic Covariance Scaling</a:t>
            </a:r>
            <a:endParaRPr lang="en-US" b="1" dirty="0">
              <a:solidFill>
                <a:srgbClr val="007E3C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25053" y="1508937"/>
            <a:ext cx="556529" cy="167463"/>
          </a:xfrm>
          <a:prstGeom prst="rect">
            <a:avLst/>
          </a:prstGeom>
          <a:solidFill>
            <a:srgbClr val="0033C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25053" y="2042337"/>
            <a:ext cx="556529" cy="167463"/>
          </a:xfrm>
          <a:prstGeom prst="rect">
            <a:avLst/>
          </a:prstGeom>
          <a:solidFill>
            <a:srgbClr val="007E3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87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646331"/>
          </a:xfrm>
        </p:spPr>
        <p:txBody>
          <a:bodyPr/>
          <a:lstStyle/>
          <a:p>
            <a:r>
              <a:rPr lang="en-US" dirty="0" smtClean="0"/>
              <a:t>Convergence with Outliers</a:t>
            </a:r>
            <a:endParaRPr lang="en-US" dirty="0"/>
          </a:p>
        </p:txBody>
      </p:sp>
      <p:pic>
        <p:nvPicPr>
          <p:cNvPr id="5" name="DC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2838450"/>
            <a:ext cx="8960532" cy="3638550"/>
          </a:xfrm>
        </p:spPr>
      </p:pic>
      <p:sp>
        <p:nvSpPr>
          <p:cNvPr id="6" name="TextBox 5"/>
          <p:cNvSpPr txBox="1"/>
          <p:nvPr/>
        </p:nvSpPr>
        <p:spPr>
          <a:xfrm>
            <a:off x="5491580" y="1066800"/>
            <a:ext cx="30428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Dynamic </a:t>
            </a:r>
            <a:br>
              <a:rPr lang="en-US" b="1" dirty="0" smtClean="0">
                <a:solidFill>
                  <a:srgbClr val="800000"/>
                </a:solidFill>
              </a:rPr>
            </a:br>
            <a:r>
              <a:rPr lang="en-US" b="1" dirty="0" smtClean="0">
                <a:solidFill>
                  <a:srgbClr val="800000"/>
                </a:solidFill>
              </a:rPr>
              <a:t>Covariance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Scaling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769" y="1143000"/>
            <a:ext cx="31550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Switchable</a:t>
            </a:r>
          </a:p>
          <a:p>
            <a:r>
              <a:rPr lang="en-US" dirty="0">
                <a:solidFill>
                  <a:srgbClr val="800000"/>
                </a:solidFill>
              </a:rPr>
              <a:t>Constraints</a:t>
            </a:r>
          </a:p>
        </p:txBody>
      </p:sp>
    </p:spTree>
    <p:extLst>
      <p:ext uri="{BB962C8B-B14F-4D97-AF65-F5344CB8AC3E}">
        <p14:creationId xmlns:p14="http://schemas.microsoft.com/office/powerpoint/2010/main" val="376328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200" b="1" kern="1200" dirty="0">
                <a:solidFill>
                  <a:srgbClr val="800000"/>
                </a:solidFill>
                <a:latin typeface="Verdana" pitchFamily="34" charset="0"/>
              </a:rPr>
              <a:t>Rejects outliers </a:t>
            </a:r>
            <a:r>
              <a:rPr lang="en-US" sz="3200" dirty="0" smtClean="0"/>
              <a:t>for 2D &amp; 3D SLAM</a:t>
            </a:r>
          </a:p>
          <a:p>
            <a:pPr>
              <a:lnSpc>
                <a:spcPct val="150000"/>
              </a:lnSpc>
            </a:pPr>
            <a:r>
              <a:rPr lang="en-US" sz="3200" b="1" kern="1200" dirty="0">
                <a:solidFill>
                  <a:srgbClr val="800000"/>
                </a:solidFill>
                <a:latin typeface="Verdana" pitchFamily="34" charset="0"/>
              </a:rPr>
              <a:t>No increase in computational complexity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More robust to </a:t>
            </a:r>
            <a:r>
              <a:rPr lang="en-US" sz="3200" b="1" kern="1200" dirty="0">
                <a:solidFill>
                  <a:srgbClr val="800000"/>
                </a:solidFill>
                <a:latin typeface="Verdana" pitchFamily="34" charset="0"/>
              </a:rPr>
              <a:t>bad initial guess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Now </a:t>
            </a:r>
            <a:r>
              <a:rPr lang="en-US" sz="3200" b="1" kern="1200" dirty="0">
                <a:solidFill>
                  <a:srgbClr val="800000"/>
                </a:solidFill>
                <a:latin typeface="Verdana" pitchFamily="34" charset="0"/>
              </a:rPr>
              <a:t>integrated in g2o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5173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971800"/>
            <a:ext cx="8610600" cy="707886"/>
          </a:xfrm>
        </p:spPr>
        <p:txBody>
          <a:bodyPr/>
          <a:lstStyle/>
          <a:p>
            <a:pPr algn="ctr"/>
            <a:r>
              <a:rPr lang="en-US" sz="4000" dirty="0" smtClean="0"/>
              <a:t>Thank you for your attention!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5875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Discussion: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Best way to compare?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Keep outliers/null hypothesis for DCS, SC, MM?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Standard for outlier datasets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Real, simulated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Online or batch?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Initialization</a:t>
            </a:r>
          </a:p>
          <a:p>
            <a:pPr lvl="1">
              <a:lnSpc>
                <a:spcPct val="150000"/>
              </a:lnSpc>
            </a:pPr>
            <a:r>
              <a:rPr lang="en-US" dirty="0" err="1" smtClean="0"/>
              <a:t>Odometry</a:t>
            </a:r>
            <a:endParaRPr lang="en-US" dirty="0" smtClean="0"/>
          </a:p>
          <a:p>
            <a:pPr lvl="1">
              <a:lnSpc>
                <a:spcPct val="150000"/>
              </a:lnSpc>
            </a:pPr>
            <a:r>
              <a:rPr lang="en-US" dirty="0" smtClean="0"/>
              <a:t>Minimum Spanning Tree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03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2050" name="Picture 2" descr="D:\icra13\dcsKern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58" y="1752600"/>
            <a:ext cx="814554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93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</a:t>
            </a:r>
            <a:r>
              <a:rPr lang="en-US" dirty="0" smtClean="0"/>
              <a:t>SLAM</a:t>
            </a:r>
          </a:p>
        </p:txBody>
      </p:sp>
      <p:sp>
        <p:nvSpPr>
          <p:cNvPr id="487426" name="Rectangle 2"/>
          <p:cNvSpPr>
            <a:spLocks noChangeArrowheads="1"/>
          </p:cNvSpPr>
          <p:nvPr/>
        </p:nvSpPr>
        <p:spPr bwMode="auto">
          <a:xfrm>
            <a:off x="1371600" y="1524001"/>
            <a:ext cx="5129473" cy="388619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1" name="Line 7"/>
          <p:cNvSpPr>
            <a:spLocks noChangeShapeType="1"/>
          </p:cNvSpPr>
          <p:nvPr/>
        </p:nvSpPr>
        <p:spPr bwMode="auto">
          <a:xfrm>
            <a:off x="4522229" y="3060404"/>
            <a:ext cx="785718" cy="502721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7" name="Line 13"/>
          <p:cNvSpPr>
            <a:spLocks noChangeShapeType="1"/>
          </p:cNvSpPr>
          <p:nvPr/>
        </p:nvSpPr>
        <p:spPr bwMode="auto">
          <a:xfrm flipV="1">
            <a:off x="2298940" y="2970027"/>
            <a:ext cx="791537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5" name="Line 41"/>
          <p:cNvSpPr>
            <a:spLocks noChangeShapeType="1"/>
          </p:cNvSpPr>
          <p:nvPr/>
        </p:nvSpPr>
        <p:spPr bwMode="auto">
          <a:xfrm flipV="1">
            <a:off x="6858000" y="2667000"/>
            <a:ext cx="415925" cy="476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7315200" y="1828800"/>
            <a:ext cx="1328756" cy="3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Robot </a:t>
            </a:r>
            <a:r>
              <a:rPr lang="en-US" sz="1800" dirty="0" smtClean="0">
                <a:latin typeface="Tahoma" charset="0"/>
                <a:cs typeface="+mn-cs"/>
              </a:rPr>
              <a:t>pose</a:t>
            </a:r>
            <a:endParaRPr lang="en-US" sz="1800" dirty="0">
              <a:latin typeface="Tahoma" charset="0"/>
              <a:cs typeface="+mn-cs"/>
            </a:endParaRPr>
          </a:p>
        </p:txBody>
      </p:sp>
      <p:sp>
        <p:nvSpPr>
          <p:cNvPr id="37" name="Text Box 43"/>
          <p:cNvSpPr txBox="1">
            <a:spLocks noChangeArrowheads="1"/>
          </p:cNvSpPr>
          <p:nvPr/>
        </p:nvSpPr>
        <p:spPr bwMode="auto">
          <a:xfrm>
            <a:off x="7397750" y="2454847"/>
            <a:ext cx="1279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Constraint </a:t>
            </a:r>
          </a:p>
        </p:txBody>
      </p:sp>
      <p:sp>
        <p:nvSpPr>
          <p:cNvPr id="41" name="Oval 18"/>
          <p:cNvSpPr>
            <a:spLocks noChangeAspect="1" noChangeArrowheads="1"/>
          </p:cNvSpPr>
          <p:nvPr/>
        </p:nvSpPr>
        <p:spPr bwMode="auto">
          <a:xfrm>
            <a:off x="1938496" y="3124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18"/>
          <p:cNvSpPr>
            <a:spLocks noChangeAspect="1" noChangeArrowheads="1"/>
          </p:cNvSpPr>
          <p:nvPr/>
        </p:nvSpPr>
        <p:spPr bwMode="auto">
          <a:xfrm>
            <a:off x="3081496" y="2743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18"/>
          <p:cNvSpPr>
            <a:spLocks noChangeAspect="1" noChangeArrowheads="1"/>
          </p:cNvSpPr>
          <p:nvPr/>
        </p:nvSpPr>
        <p:spPr bwMode="auto">
          <a:xfrm>
            <a:off x="4343400" y="28769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18"/>
          <p:cNvSpPr>
            <a:spLocks noChangeAspect="1" noChangeArrowheads="1"/>
          </p:cNvSpPr>
          <p:nvPr/>
        </p:nvSpPr>
        <p:spPr bwMode="auto">
          <a:xfrm>
            <a:off x="6839311" y="18863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32"/>
          <p:cNvSpPr>
            <a:spLocks noChangeShapeType="1"/>
          </p:cNvSpPr>
          <p:nvPr/>
        </p:nvSpPr>
        <p:spPr bwMode="auto">
          <a:xfrm>
            <a:off x="3505199" y="2895600"/>
            <a:ext cx="801685" cy="79386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7" name="7-Point Star 26"/>
          <p:cNvSpPr/>
          <p:nvPr/>
        </p:nvSpPr>
        <p:spPr bwMode="auto">
          <a:xfrm>
            <a:off x="6845968" y="3002425"/>
            <a:ext cx="469232" cy="426575"/>
          </a:xfrm>
          <a:prstGeom prst="star7">
            <a:avLst>
              <a:gd name="adj" fmla="val 22809"/>
              <a:gd name="hf" fmla="val 102572"/>
              <a:gd name="vf" fmla="val 105210"/>
            </a:avLst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28" name="Text Box 43"/>
          <p:cNvSpPr txBox="1">
            <a:spLocks noChangeArrowheads="1"/>
          </p:cNvSpPr>
          <p:nvPr/>
        </p:nvSpPr>
        <p:spPr bwMode="auto">
          <a:xfrm>
            <a:off x="7359366" y="3048000"/>
            <a:ext cx="1343597" cy="3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 smtClean="0">
                <a:latin typeface="Tahoma" charset="0"/>
              </a:rPr>
              <a:t>Landmark</a:t>
            </a:r>
            <a:endParaRPr lang="en-US" sz="1800" dirty="0">
              <a:latin typeface="Tahoma" charset="0"/>
              <a:cs typeface="+mn-cs"/>
            </a:endParaRPr>
          </a:p>
        </p:txBody>
      </p:sp>
      <p:sp>
        <p:nvSpPr>
          <p:cNvPr id="29" name="7-Point Star 28"/>
          <p:cNvSpPr/>
          <p:nvPr/>
        </p:nvSpPr>
        <p:spPr bwMode="auto">
          <a:xfrm>
            <a:off x="5073331" y="2233817"/>
            <a:ext cx="469232" cy="426575"/>
          </a:xfrm>
          <a:prstGeom prst="star7">
            <a:avLst>
              <a:gd name="adj" fmla="val 22809"/>
              <a:gd name="hf" fmla="val 102572"/>
              <a:gd name="vf" fmla="val 105210"/>
            </a:avLst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0" name="7-Point Star 29"/>
          <p:cNvSpPr/>
          <p:nvPr/>
        </p:nvSpPr>
        <p:spPr bwMode="auto">
          <a:xfrm rot="20621241">
            <a:off x="2735553" y="2091130"/>
            <a:ext cx="469232" cy="426575"/>
          </a:xfrm>
          <a:prstGeom prst="star7">
            <a:avLst>
              <a:gd name="adj" fmla="val 22809"/>
              <a:gd name="hf" fmla="val 102572"/>
              <a:gd name="vf" fmla="val 105210"/>
            </a:avLst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1" name="Line 42"/>
          <p:cNvSpPr>
            <a:spLocks noChangeShapeType="1"/>
          </p:cNvSpPr>
          <p:nvPr/>
        </p:nvSpPr>
        <p:spPr bwMode="auto">
          <a:xfrm rot="20621241" flipH="1" flipV="1">
            <a:off x="3015976" y="2427060"/>
            <a:ext cx="148061" cy="347393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4" name="7-Point Star 33"/>
          <p:cNvSpPr/>
          <p:nvPr/>
        </p:nvSpPr>
        <p:spPr bwMode="auto">
          <a:xfrm>
            <a:off x="4194491" y="3766473"/>
            <a:ext cx="469232" cy="426575"/>
          </a:xfrm>
          <a:prstGeom prst="star7">
            <a:avLst>
              <a:gd name="adj" fmla="val 22809"/>
              <a:gd name="hf" fmla="val 102572"/>
              <a:gd name="vf" fmla="val 105210"/>
            </a:avLst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 flipV="1">
            <a:off x="4690903" y="2575018"/>
            <a:ext cx="430799" cy="360275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" name="Line 37"/>
          <p:cNvSpPr>
            <a:spLocks noChangeShapeType="1"/>
          </p:cNvSpPr>
          <p:nvPr/>
        </p:nvSpPr>
        <p:spPr bwMode="auto">
          <a:xfrm flipH="1">
            <a:off x="4429108" y="3286252"/>
            <a:ext cx="55182" cy="523748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54" name="Picture 10" descr="pioneer2dx8plus-frei-small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61" l="739" r="100000">
                        <a14:backgroundMark x1="80945" y1="77832" x2="80945" y2="7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808" y="3150091"/>
            <a:ext cx="737533" cy="108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111680"/>
      </p:ext>
    </p:extLst>
  </p:cSld>
  <p:clrMapOvr>
    <a:masterClrMapping/>
  </p:clrMapOvr>
  <p:transition advTm="29859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</a:t>
            </a:r>
            <a:r>
              <a:rPr lang="en-US" dirty="0" smtClean="0"/>
              <a:t>SLAM</a:t>
            </a:r>
          </a:p>
        </p:txBody>
      </p:sp>
      <p:sp>
        <p:nvSpPr>
          <p:cNvPr id="487426" name="Rectangle 2"/>
          <p:cNvSpPr>
            <a:spLocks noChangeArrowheads="1"/>
          </p:cNvSpPr>
          <p:nvPr/>
        </p:nvSpPr>
        <p:spPr bwMode="auto">
          <a:xfrm>
            <a:off x="1371600" y="1524001"/>
            <a:ext cx="5129473" cy="388619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1" name="Line 7"/>
          <p:cNvSpPr>
            <a:spLocks noChangeShapeType="1"/>
          </p:cNvSpPr>
          <p:nvPr/>
        </p:nvSpPr>
        <p:spPr bwMode="auto">
          <a:xfrm>
            <a:off x="4522229" y="3060404"/>
            <a:ext cx="785718" cy="502721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2" name="Line 8"/>
          <p:cNvSpPr>
            <a:spLocks noChangeShapeType="1"/>
          </p:cNvSpPr>
          <p:nvPr/>
        </p:nvSpPr>
        <p:spPr bwMode="auto">
          <a:xfrm flipH="1">
            <a:off x="5348688" y="3766473"/>
            <a:ext cx="11640" cy="64958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3" name="Line 9"/>
          <p:cNvSpPr>
            <a:spLocks noChangeShapeType="1"/>
          </p:cNvSpPr>
          <p:nvPr/>
        </p:nvSpPr>
        <p:spPr bwMode="auto">
          <a:xfrm flipH="1">
            <a:off x="4429107" y="4692834"/>
            <a:ext cx="692596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4" name="Line 10"/>
          <p:cNvSpPr>
            <a:spLocks noChangeShapeType="1"/>
          </p:cNvSpPr>
          <p:nvPr/>
        </p:nvSpPr>
        <p:spPr bwMode="auto">
          <a:xfrm flipH="1" flipV="1">
            <a:off x="3800534" y="4562917"/>
            <a:ext cx="325927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7" name="Line 13"/>
          <p:cNvSpPr>
            <a:spLocks noChangeShapeType="1"/>
          </p:cNvSpPr>
          <p:nvPr/>
        </p:nvSpPr>
        <p:spPr bwMode="auto">
          <a:xfrm flipV="1">
            <a:off x="2298940" y="2970027"/>
            <a:ext cx="791537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58" name="Line 34"/>
          <p:cNvSpPr>
            <a:spLocks noChangeShapeType="1"/>
          </p:cNvSpPr>
          <p:nvPr/>
        </p:nvSpPr>
        <p:spPr bwMode="auto">
          <a:xfrm flipV="1">
            <a:off x="3474606" y="3749527"/>
            <a:ext cx="0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61" name="Line 37"/>
          <p:cNvSpPr>
            <a:spLocks noChangeShapeType="1"/>
          </p:cNvSpPr>
          <p:nvPr/>
        </p:nvSpPr>
        <p:spPr bwMode="auto">
          <a:xfrm flipV="1">
            <a:off x="3614289" y="2665006"/>
            <a:ext cx="186244" cy="723014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2" name="Picture 10" descr="pioneer2dx8plus-frei-small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61" l="739" r="100000">
                        <a14:backgroundMark x1="80945" y1="77832" x2="80945" y2="7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67" y="1614377"/>
            <a:ext cx="737533" cy="108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Line 41"/>
          <p:cNvSpPr>
            <a:spLocks noChangeShapeType="1"/>
          </p:cNvSpPr>
          <p:nvPr/>
        </p:nvSpPr>
        <p:spPr bwMode="auto">
          <a:xfrm flipV="1">
            <a:off x="6858000" y="2667000"/>
            <a:ext cx="415925" cy="476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7315200" y="1828800"/>
            <a:ext cx="1328756" cy="3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Robot </a:t>
            </a:r>
            <a:r>
              <a:rPr lang="en-US" sz="1800" dirty="0" smtClean="0">
                <a:latin typeface="Tahoma" charset="0"/>
                <a:cs typeface="+mn-cs"/>
              </a:rPr>
              <a:t>pose</a:t>
            </a:r>
            <a:endParaRPr lang="en-US" sz="1800" dirty="0">
              <a:latin typeface="Tahoma" charset="0"/>
              <a:cs typeface="+mn-cs"/>
            </a:endParaRPr>
          </a:p>
        </p:txBody>
      </p:sp>
      <p:sp>
        <p:nvSpPr>
          <p:cNvPr id="37" name="Text Box 43"/>
          <p:cNvSpPr txBox="1">
            <a:spLocks noChangeArrowheads="1"/>
          </p:cNvSpPr>
          <p:nvPr/>
        </p:nvSpPr>
        <p:spPr bwMode="auto">
          <a:xfrm>
            <a:off x="7397750" y="2454847"/>
            <a:ext cx="1279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Constraint </a:t>
            </a:r>
          </a:p>
        </p:txBody>
      </p:sp>
      <p:sp>
        <p:nvSpPr>
          <p:cNvPr id="41" name="Oval 18"/>
          <p:cNvSpPr>
            <a:spLocks noChangeAspect="1" noChangeArrowheads="1"/>
          </p:cNvSpPr>
          <p:nvPr/>
        </p:nvSpPr>
        <p:spPr bwMode="auto">
          <a:xfrm>
            <a:off x="1938496" y="3124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18"/>
          <p:cNvSpPr>
            <a:spLocks noChangeAspect="1" noChangeArrowheads="1"/>
          </p:cNvSpPr>
          <p:nvPr/>
        </p:nvSpPr>
        <p:spPr bwMode="auto">
          <a:xfrm>
            <a:off x="3081496" y="2743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18"/>
          <p:cNvSpPr>
            <a:spLocks noChangeAspect="1" noChangeArrowheads="1"/>
          </p:cNvSpPr>
          <p:nvPr/>
        </p:nvSpPr>
        <p:spPr bwMode="auto">
          <a:xfrm>
            <a:off x="4343400" y="28769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18"/>
          <p:cNvSpPr>
            <a:spLocks noChangeAspect="1" noChangeArrowheads="1"/>
          </p:cNvSpPr>
          <p:nvPr/>
        </p:nvSpPr>
        <p:spPr bwMode="auto">
          <a:xfrm>
            <a:off x="6839311" y="18863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18"/>
          <p:cNvSpPr>
            <a:spLocks noChangeAspect="1" noChangeArrowheads="1"/>
          </p:cNvSpPr>
          <p:nvPr/>
        </p:nvSpPr>
        <p:spPr bwMode="auto">
          <a:xfrm>
            <a:off x="3429000" y="41910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18"/>
          <p:cNvSpPr>
            <a:spLocks noChangeAspect="1" noChangeArrowheads="1"/>
          </p:cNvSpPr>
          <p:nvPr/>
        </p:nvSpPr>
        <p:spPr bwMode="auto">
          <a:xfrm>
            <a:off x="4038600" y="48340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18"/>
          <p:cNvSpPr>
            <a:spLocks noChangeAspect="1" noChangeArrowheads="1"/>
          </p:cNvSpPr>
          <p:nvPr/>
        </p:nvSpPr>
        <p:spPr bwMode="auto">
          <a:xfrm>
            <a:off x="5181600" y="44196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18"/>
          <p:cNvSpPr>
            <a:spLocks noChangeAspect="1" noChangeArrowheads="1"/>
          </p:cNvSpPr>
          <p:nvPr/>
        </p:nvSpPr>
        <p:spPr bwMode="auto">
          <a:xfrm>
            <a:off x="5181600" y="35814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18"/>
          <p:cNvSpPr>
            <a:spLocks noChangeAspect="1" noChangeArrowheads="1"/>
          </p:cNvSpPr>
          <p:nvPr/>
        </p:nvSpPr>
        <p:spPr bwMode="auto">
          <a:xfrm>
            <a:off x="3352800" y="34624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32"/>
          <p:cNvSpPr>
            <a:spLocks noChangeShapeType="1"/>
          </p:cNvSpPr>
          <p:nvPr/>
        </p:nvSpPr>
        <p:spPr bwMode="auto">
          <a:xfrm>
            <a:off x="3505199" y="2895600"/>
            <a:ext cx="801685" cy="79386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7" name="7-Point Star 26"/>
          <p:cNvSpPr/>
          <p:nvPr/>
        </p:nvSpPr>
        <p:spPr bwMode="auto">
          <a:xfrm>
            <a:off x="6845968" y="3002425"/>
            <a:ext cx="469232" cy="426575"/>
          </a:xfrm>
          <a:prstGeom prst="star7">
            <a:avLst>
              <a:gd name="adj" fmla="val 22809"/>
              <a:gd name="hf" fmla="val 102572"/>
              <a:gd name="vf" fmla="val 105210"/>
            </a:avLst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28" name="Text Box 43"/>
          <p:cNvSpPr txBox="1">
            <a:spLocks noChangeArrowheads="1"/>
          </p:cNvSpPr>
          <p:nvPr/>
        </p:nvSpPr>
        <p:spPr bwMode="auto">
          <a:xfrm>
            <a:off x="7359366" y="3048000"/>
            <a:ext cx="1343597" cy="3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 smtClean="0">
                <a:latin typeface="Tahoma" charset="0"/>
              </a:rPr>
              <a:t>Landmark</a:t>
            </a:r>
            <a:endParaRPr lang="en-US" sz="1800" dirty="0">
              <a:latin typeface="Tahoma" charset="0"/>
              <a:cs typeface="+mn-cs"/>
            </a:endParaRPr>
          </a:p>
        </p:txBody>
      </p:sp>
      <p:sp>
        <p:nvSpPr>
          <p:cNvPr id="29" name="7-Point Star 28"/>
          <p:cNvSpPr/>
          <p:nvPr/>
        </p:nvSpPr>
        <p:spPr bwMode="auto">
          <a:xfrm>
            <a:off x="5073331" y="2233817"/>
            <a:ext cx="469232" cy="426575"/>
          </a:xfrm>
          <a:prstGeom prst="star7">
            <a:avLst>
              <a:gd name="adj" fmla="val 22809"/>
              <a:gd name="hf" fmla="val 102572"/>
              <a:gd name="vf" fmla="val 105210"/>
            </a:avLst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0" name="7-Point Star 29"/>
          <p:cNvSpPr/>
          <p:nvPr/>
        </p:nvSpPr>
        <p:spPr bwMode="auto">
          <a:xfrm rot="20621241">
            <a:off x="2735553" y="2091130"/>
            <a:ext cx="469232" cy="426575"/>
          </a:xfrm>
          <a:prstGeom prst="star7">
            <a:avLst>
              <a:gd name="adj" fmla="val 22809"/>
              <a:gd name="hf" fmla="val 102572"/>
              <a:gd name="vf" fmla="val 105210"/>
            </a:avLst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1" name="Line 42"/>
          <p:cNvSpPr>
            <a:spLocks noChangeShapeType="1"/>
          </p:cNvSpPr>
          <p:nvPr/>
        </p:nvSpPr>
        <p:spPr bwMode="auto">
          <a:xfrm rot="20621241" flipH="1" flipV="1">
            <a:off x="3104097" y="2388210"/>
            <a:ext cx="54372" cy="373614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4" name="7-Point Star 33"/>
          <p:cNvSpPr/>
          <p:nvPr/>
        </p:nvSpPr>
        <p:spPr bwMode="auto">
          <a:xfrm>
            <a:off x="4194491" y="3766473"/>
            <a:ext cx="469232" cy="426575"/>
          </a:xfrm>
          <a:prstGeom prst="star7">
            <a:avLst>
              <a:gd name="adj" fmla="val 22809"/>
              <a:gd name="hf" fmla="val 102572"/>
              <a:gd name="vf" fmla="val 105210"/>
            </a:avLst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8" name="Line 32"/>
          <p:cNvSpPr>
            <a:spLocks noChangeShapeType="1"/>
          </p:cNvSpPr>
          <p:nvPr/>
        </p:nvSpPr>
        <p:spPr bwMode="auto">
          <a:xfrm>
            <a:off x="4262880" y="2392345"/>
            <a:ext cx="801685" cy="79386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 flipV="1">
            <a:off x="4690903" y="2638203"/>
            <a:ext cx="430799" cy="297090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" name="Line 42"/>
          <p:cNvSpPr>
            <a:spLocks noChangeShapeType="1"/>
          </p:cNvSpPr>
          <p:nvPr/>
        </p:nvSpPr>
        <p:spPr bwMode="auto">
          <a:xfrm flipH="1">
            <a:off x="3131283" y="2198999"/>
            <a:ext cx="413165" cy="3481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" name="Line 37"/>
          <p:cNvSpPr>
            <a:spLocks noChangeShapeType="1"/>
          </p:cNvSpPr>
          <p:nvPr/>
        </p:nvSpPr>
        <p:spPr bwMode="auto">
          <a:xfrm flipH="1">
            <a:off x="4429108" y="3286252"/>
            <a:ext cx="55182" cy="523748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2" name="Line 42"/>
          <p:cNvSpPr>
            <a:spLocks noChangeShapeType="1"/>
          </p:cNvSpPr>
          <p:nvPr/>
        </p:nvSpPr>
        <p:spPr bwMode="auto">
          <a:xfrm>
            <a:off x="3746380" y="3673270"/>
            <a:ext cx="448111" cy="255634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682737"/>
      </p:ext>
    </p:extLst>
  </p:cSld>
  <p:clrMapOvr>
    <a:masterClrMapping/>
  </p:clrMapOvr>
  <p:transition advTm="29859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</a:t>
            </a:r>
            <a:r>
              <a:rPr lang="en-US" dirty="0" smtClean="0"/>
              <a:t>SLAM</a:t>
            </a:r>
          </a:p>
        </p:txBody>
      </p:sp>
      <p:sp>
        <p:nvSpPr>
          <p:cNvPr id="487426" name="Rectangle 2"/>
          <p:cNvSpPr>
            <a:spLocks noChangeArrowheads="1"/>
          </p:cNvSpPr>
          <p:nvPr/>
        </p:nvSpPr>
        <p:spPr bwMode="auto">
          <a:xfrm>
            <a:off x="1371600" y="1524001"/>
            <a:ext cx="5129473" cy="388619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1" name="Line 7"/>
          <p:cNvSpPr>
            <a:spLocks noChangeShapeType="1"/>
          </p:cNvSpPr>
          <p:nvPr/>
        </p:nvSpPr>
        <p:spPr bwMode="auto">
          <a:xfrm>
            <a:off x="4522229" y="3060404"/>
            <a:ext cx="785718" cy="502721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2" name="Line 8"/>
          <p:cNvSpPr>
            <a:spLocks noChangeShapeType="1"/>
          </p:cNvSpPr>
          <p:nvPr/>
        </p:nvSpPr>
        <p:spPr bwMode="auto">
          <a:xfrm flipH="1">
            <a:off x="5348688" y="3766473"/>
            <a:ext cx="11640" cy="64958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3" name="Line 9"/>
          <p:cNvSpPr>
            <a:spLocks noChangeShapeType="1"/>
          </p:cNvSpPr>
          <p:nvPr/>
        </p:nvSpPr>
        <p:spPr bwMode="auto">
          <a:xfrm flipH="1">
            <a:off x="4429107" y="4692834"/>
            <a:ext cx="692596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4" name="Line 10"/>
          <p:cNvSpPr>
            <a:spLocks noChangeShapeType="1"/>
          </p:cNvSpPr>
          <p:nvPr/>
        </p:nvSpPr>
        <p:spPr bwMode="auto">
          <a:xfrm flipH="1" flipV="1">
            <a:off x="3800534" y="4562917"/>
            <a:ext cx="325927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7" name="Line 13"/>
          <p:cNvSpPr>
            <a:spLocks noChangeShapeType="1"/>
          </p:cNvSpPr>
          <p:nvPr/>
        </p:nvSpPr>
        <p:spPr bwMode="auto">
          <a:xfrm flipV="1">
            <a:off x="2298940" y="2970027"/>
            <a:ext cx="791537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58" name="Line 34"/>
          <p:cNvSpPr>
            <a:spLocks noChangeShapeType="1"/>
          </p:cNvSpPr>
          <p:nvPr/>
        </p:nvSpPr>
        <p:spPr bwMode="auto">
          <a:xfrm flipV="1">
            <a:off x="3474606" y="3749527"/>
            <a:ext cx="0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59" name="Line 35"/>
          <p:cNvSpPr>
            <a:spLocks noChangeShapeType="1"/>
          </p:cNvSpPr>
          <p:nvPr/>
        </p:nvSpPr>
        <p:spPr bwMode="auto">
          <a:xfrm flipH="1" flipV="1">
            <a:off x="3265082" y="3094295"/>
            <a:ext cx="279366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61" name="Line 37"/>
          <p:cNvSpPr>
            <a:spLocks noChangeShapeType="1"/>
          </p:cNvSpPr>
          <p:nvPr/>
        </p:nvSpPr>
        <p:spPr bwMode="auto">
          <a:xfrm flipV="1">
            <a:off x="3614289" y="2665006"/>
            <a:ext cx="186244" cy="723014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66" name="Line 42"/>
          <p:cNvSpPr>
            <a:spLocks noChangeShapeType="1"/>
          </p:cNvSpPr>
          <p:nvPr/>
        </p:nvSpPr>
        <p:spPr bwMode="auto">
          <a:xfrm flipV="1">
            <a:off x="3707411" y="3116890"/>
            <a:ext cx="558732" cy="36150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2" name="Picture 10" descr="pioneer2dx8plus-frei-small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61" l="739" r="100000">
                        <a14:backgroundMark x1="80945" y1="77832" x2="80945" y2="7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67" y="1614377"/>
            <a:ext cx="737533" cy="108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Line 41"/>
          <p:cNvSpPr>
            <a:spLocks noChangeShapeType="1"/>
          </p:cNvSpPr>
          <p:nvPr/>
        </p:nvSpPr>
        <p:spPr bwMode="auto">
          <a:xfrm flipV="1">
            <a:off x="6858000" y="2667000"/>
            <a:ext cx="415925" cy="476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7315200" y="1828800"/>
            <a:ext cx="1328756" cy="3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Robot </a:t>
            </a:r>
            <a:r>
              <a:rPr lang="en-US" sz="1800" dirty="0" smtClean="0">
                <a:latin typeface="Tahoma" charset="0"/>
                <a:cs typeface="+mn-cs"/>
              </a:rPr>
              <a:t>pose</a:t>
            </a:r>
            <a:endParaRPr lang="en-US" sz="1800" dirty="0">
              <a:latin typeface="Tahoma" charset="0"/>
              <a:cs typeface="+mn-cs"/>
            </a:endParaRPr>
          </a:p>
        </p:txBody>
      </p:sp>
      <p:sp>
        <p:nvSpPr>
          <p:cNvPr id="37" name="Text Box 43"/>
          <p:cNvSpPr txBox="1">
            <a:spLocks noChangeArrowheads="1"/>
          </p:cNvSpPr>
          <p:nvPr/>
        </p:nvSpPr>
        <p:spPr bwMode="auto">
          <a:xfrm>
            <a:off x="7397750" y="2454847"/>
            <a:ext cx="1279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Constraint </a:t>
            </a:r>
          </a:p>
        </p:txBody>
      </p:sp>
      <p:sp>
        <p:nvSpPr>
          <p:cNvPr id="41" name="Oval 18"/>
          <p:cNvSpPr>
            <a:spLocks noChangeAspect="1" noChangeArrowheads="1"/>
          </p:cNvSpPr>
          <p:nvPr/>
        </p:nvSpPr>
        <p:spPr bwMode="auto">
          <a:xfrm>
            <a:off x="1938496" y="3124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18"/>
          <p:cNvSpPr>
            <a:spLocks noChangeAspect="1" noChangeArrowheads="1"/>
          </p:cNvSpPr>
          <p:nvPr/>
        </p:nvSpPr>
        <p:spPr bwMode="auto">
          <a:xfrm>
            <a:off x="3081496" y="2743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18"/>
          <p:cNvSpPr>
            <a:spLocks noChangeAspect="1" noChangeArrowheads="1"/>
          </p:cNvSpPr>
          <p:nvPr/>
        </p:nvSpPr>
        <p:spPr bwMode="auto">
          <a:xfrm>
            <a:off x="4343400" y="28769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18"/>
          <p:cNvSpPr>
            <a:spLocks noChangeAspect="1" noChangeArrowheads="1"/>
          </p:cNvSpPr>
          <p:nvPr/>
        </p:nvSpPr>
        <p:spPr bwMode="auto">
          <a:xfrm>
            <a:off x="6839311" y="18863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18"/>
          <p:cNvSpPr>
            <a:spLocks noChangeAspect="1" noChangeArrowheads="1"/>
          </p:cNvSpPr>
          <p:nvPr/>
        </p:nvSpPr>
        <p:spPr bwMode="auto">
          <a:xfrm>
            <a:off x="3429000" y="41910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18"/>
          <p:cNvSpPr>
            <a:spLocks noChangeAspect="1" noChangeArrowheads="1"/>
          </p:cNvSpPr>
          <p:nvPr/>
        </p:nvSpPr>
        <p:spPr bwMode="auto">
          <a:xfrm>
            <a:off x="4038600" y="48340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18"/>
          <p:cNvSpPr>
            <a:spLocks noChangeAspect="1" noChangeArrowheads="1"/>
          </p:cNvSpPr>
          <p:nvPr/>
        </p:nvSpPr>
        <p:spPr bwMode="auto">
          <a:xfrm>
            <a:off x="5181600" y="44196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18"/>
          <p:cNvSpPr>
            <a:spLocks noChangeAspect="1" noChangeArrowheads="1"/>
          </p:cNvSpPr>
          <p:nvPr/>
        </p:nvSpPr>
        <p:spPr bwMode="auto">
          <a:xfrm>
            <a:off x="5181600" y="35814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18"/>
          <p:cNvSpPr>
            <a:spLocks noChangeAspect="1" noChangeArrowheads="1"/>
          </p:cNvSpPr>
          <p:nvPr/>
        </p:nvSpPr>
        <p:spPr bwMode="auto">
          <a:xfrm>
            <a:off x="3352800" y="34624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32"/>
          <p:cNvSpPr>
            <a:spLocks noChangeShapeType="1"/>
          </p:cNvSpPr>
          <p:nvPr/>
        </p:nvSpPr>
        <p:spPr bwMode="auto">
          <a:xfrm>
            <a:off x="3505199" y="2895600"/>
            <a:ext cx="801685" cy="79386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9" name="Line 41"/>
          <p:cNvSpPr>
            <a:spLocks noChangeShapeType="1"/>
          </p:cNvSpPr>
          <p:nvPr/>
        </p:nvSpPr>
        <p:spPr bwMode="auto">
          <a:xfrm flipV="1">
            <a:off x="3886200" y="3810000"/>
            <a:ext cx="1219200" cy="533400"/>
          </a:xfrm>
          <a:prstGeom prst="line">
            <a:avLst/>
          </a:prstGeom>
          <a:noFill/>
          <a:ln w="76200">
            <a:solidFill>
              <a:srgbClr val="8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6104" y="5602069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800000"/>
                </a:solidFill>
              </a:rPr>
              <a:t>a single outlier …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07717"/>
      </p:ext>
    </p:extLst>
  </p:cSld>
  <p:clrMapOvr>
    <a:masterClrMapping/>
  </p:clrMapOvr>
  <p:transition advTm="29859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</a:t>
            </a:r>
            <a:r>
              <a:rPr lang="en-US" dirty="0" smtClean="0"/>
              <a:t>SLAM</a:t>
            </a:r>
          </a:p>
        </p:txBody>
      </p:sp>
      <p:sp>
        <p:nvSpPr>
          <p:cNvPr id="487426" name="Rectangle 2"/>
          <p:cNvSpPr>
            <a:spLocks noChangeArrowheads="1"/>
          </p:cNvSpPr>
          <p:nvPr/>
        </p:nvSpPr>
        <p:spPr bwMode="auto">
          <a:xfrm>
            <a:off x="1371600" y="1524001"/>
            <a:ext cx="5129473" cy="388619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1" name="Line 7"/>
          <p:cNvSpPr>
            <a:spLocks noChangeShapeType="1"/>
          </p:cNvSpPr>
          <p:nvPr/>
        </p:nvSpPr>
        <p:spPr bwMode="auto">
          <a:xfrm>
            <a:off x="4522229" y="3060404"/>
            <a:ext cx="785718" cy="502721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2" name="Line 8"/>
          <p:cNvSpPr>
            <a:spLocks noChangeShapeType="1"/>
          </p:cNvSpPr>
          <p:nvPr/>
        </p:nvSpPr>
        <p:spPr bwMode="auto">
          <a:xfrm flipH="1">
            <a:off x="5348688" y="3766473"/>
            <a:ext cx="11640" cy="64958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3" name="Line 9"/>
          <p:cNvSpPr>
            <a:spLocks noChangeShapeType="1"/>
          </p:cNvSpPr>
          <p:nvPr/>
        </p:nvSpPr>
        <p:spPr bwMode="auto">
          <a:xfrm flipH="1">
            <a:off x="4429107" y="4692834"/>
            <a:ext cx="692596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4" name="Line 10"/>
          <p:cNvSpPr>
            <a:spLocks noChangeShapeType="1"/>
          </p:cNvSpPr>
          <p:nvPr/>
        </p:nvSpPr>
        <p:spPr bwMode="auto">
          <a:xfrm flipH="1" flipV="1">
            <a:off x="3800534" y="4562917"/>
            <a:ext cx="325927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7" name="Line 13"/>
          <p:cNvSpPr>
            <a:spLocks noChangeShapeType="1"/>
          </p:cNvSpPr>
          <p:nvPr/>
        </p:nvSpPr>
        <p:spPr bwMode="auto">
          <a:xfrm flipV="1">
            <a:off x="2298940" y="2970027"/>
            <a:ext cx="791537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58" name="Line 34"/>
          <p:cNvSpPr>
            <a:spLocks noChangeShapeType="1"/>
          </p:cNvSpPr>
          <p:nvPr/>
        </p:nvSpPr>
        <p:spPr bwMode="auto">
          <a:xfrm flipV="1">
            <a:off x="3474606" y="3749527"/>
            <a:ext cx="0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59" name="Line 35"/>
          <p:cNvSpPr>
            <a:spLocks noChangeShapeType="1"/>
          </p:cNvSpPr>
          <p:nvPr/>
        </p:nvSpPr>
        <p:spPr bwMode="auto">
          <a:xfrm flipH="1" flipV="1">
            <a:off x="3265082" y="3094295"/>
            <a:ext cx="279366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61" name="Line 37"/>
          <p:cNvSpPr>
            <a:spLocks noChangeShapeType="1"/>
          </p:cNvSpPr>
          <p:nvPr/>
        </p:nvSpPr>
        <p:spPr bwMode="auto">
          <a:xfrm flipV="1">
            <a:off x="3614289" y="2665006"/>
            <a:ext cx="186244" cy="723014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66" name="Line 42"/>
          <p:cNvSpPr>
            <a:spLocks noChangeShapeType="1"/>
          </p:cNvSpPr>
          <p:nvPr/>
        </p:nvSpPr>
        <p:spPr bwMode="auto">
          <a:xfrm flipV="1">
            <a:off x="3707411" y="3116890"/>
            <a:ext cx="558732" cy="36150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2" name="Picture 10" descr="pioneer2dx8plus-frei-small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61" l="739" r="100000">
                        <a14:backgroundMark x1="80945" y1="77832" x2="80945" y2="7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67" y="1614377"/>
            <a:ext cx="737533" cy="108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Line 41"/>
          <p:cNvSpPr>
            <a:spLocks noChangeShapeType="1"/>
          </p:cNvSpPr>
          <p:nvPr/>
        </p:nvSpPr>
        <p:spPr bwMode="auto">
          <a:xfrm flipV="1">
            <a:off x="6858000" y="2667000"/>
            <a:ext cx="415925" cy="476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7315200" y="1828800"/>
            <a:ext cx="1328756" cy="3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Robot </a:t>
            </a:r>
            <a:r>
              <a:rPr lang="en-US" sz="1800" dirty="0" smtClean="0">
                <a:latin typeface="Tahoma" charset="0"/>
                <a:cs typeface="+mn-cs"/>
              </a:rPr>
              <a:t>pose</a:t>
            </a:r>
            <a:endParaRPr lang="en-US" sz="1800" dirty="0">
              <a:latin typeface="Tahoma" charset="0"/>
              <a:cs typeface="+mn-cs"/>
            </a:endParaRPr>
          </a:p>
        </p:txBody>
      </p:sp>
      <p:sp>
        <p:nvSpPr>
          <p:cNvPr id="37" name="Text Box 43"/>
          <p:cNvSpPr txBox="1">
            <a:spLocks noChangeArrowheads="1"/>
          </p:cNvSpPr>
          <p:nvPr/>
        </p:nvSpPr>
        <p:spPr bwMode="auto">
          <a:xfrm>
            <a:off x="7397750" y="2454847"/>
            <a:ext cx="1279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Constraint </a:t>
            </a:r>
          </a:p>
        </p:txBody>
      </p:sp>
      <p:sp>
        <p:nvSpPr>
          <p:cNvPr id="41" name="Oval 18"/>
          <p:cNvSpPr>
            <a:spLocks noChangeAspect="1" noChangeArrowheads="1"/>
          </p:cNvSpPr>
          <p:nvPr/>
        </p:nvSpPr>
        <p:spPr bwMode="auto">
          <a:xfrm>
            <a:off x="1938496" y="3124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18"/>
          <p:cNvSpPr>
            <a:spLocks noChangeAspect="1" noChangeArrowheads="1"/>
          </p:cNvSpPr>
          <p:nvPr/>
        </p:nvSpPr>
        <p:spPr bwMode="auto">
          <a:xfrm>
            <a:off x="3081496" y="2743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18"/>
          <p:cNvSpPr>
            <a:spLocks noChangeAspect="1" noChangeArrowheads="1"/>
          </p:cNvSpPr>
          <p:nvPr/>
        </p:nvSpPr>
        <p:spPr bwMode="auto">
          <a:xfrm>
            <a:off x="4343400" y="28769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18"/>
          <p:cNvSpPr>
            <a:spLocks noChangeAspect="1" noChangeArrowheads="1"/>
          </p:cNvSpPr>
          <p:nvPr/>
        </p:nvSpPr>
        <p:spPr bwMode="auto">
          <a:xfrm>
            <a:off x="6839311" y="18863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18"/>
          <p:cNvSpPr>
            <a:spLocks noChangeAspect="1" noChangeArrowheads="1"/>
          </p:cNvSpPr>
          <p:nvPr/>
        </p:nvSpPr>
        <p:spPr bwMode="auto">
          <a:xfrm>
            <a:off x="3429000" y="41910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18"/>
          <p:cNvSpPr>
            <a:spLocks noChangeAspect="1" noChangeArrowheads="1"/>
          </p:cNvSpPr>
          <p:nvPr/>
        </p:nvSpPr>
        <p:spPr bwMode="auto">
          <a:xfrm>
            <a:off x="4038600" y="48340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18"/>
          <p:cNvSpPr>
            <a:spLocks noChangeAspect="1" noChangeArrowheads="1"/>
          </p:cNvSpPr>
          <p:nvPr/>
        </p:nvSpPr>
        <p:spPr bwMode="auto">
          <a:xfrm>
            <a:off x="5181600" y="44196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18"/>
          <p:cNvSpPr>
            <a:spLocks noChangeAspect="1" noChangeArrowheads="1"/>
          </p:cNvSpPr>
          <p:nvPr/>
        </p:nvSpPr>
        <p:spPr bwMode="auto">
          <a:xfrm>
            <a:off x="5181600" y="35814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18"/>
          <p:cNvSpPr>
            <a:spLocks noChangeAspect="1" noChangeArrowheads="1"/>
          </p:cNvSpPr>
          <p:nvPr/>
        </p:nvSpPr>
        <p:spPr bwMode="auto">
          <a:xfrm>
            <a:off x="3352800" y="34624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32"/>
          <p:cNvSpPr>
            <a:spLocks noChangeShapeType="1"/>
          </p:cNvSpPr>
          <p:nvPr/>
        </p:nvSpPr>
        <p:spPr bwMode="auto">
          <a:xfrm>
            <a:off x="3505199" y="2895600"/>
            <a:ext cx="801685" cy="79386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9" name="Line 41"/>
          <p:cNvSpPr>
            <a:spLocks noChangeShapeType="1"/>
          </p:cNvSpPr>
          <p:nvPr/>
        </p:nvSpPr>
        <p:spPr bwMode="auto">
          <a:xfrm flipV="1">
            <a:off x="3886200" y="3810000"/>
            <a:ext cx="1219200" cy="533400"/>
          </a:xfrm>
          <a:prstGeom prst="line">
            <a:avLst/>
          </a:prstGeom>
          <a:noFill/>
          <a:ln w="76200">
            <a:solidFill>
              <a:srgbClr val="8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6104" y="5602069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800000"/>
                </a:solidFill>
              </a:rPr>
              <a:t>a single outlier …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5122" name="Picture 2" descr="http://upload.wikimedia.org/wikipedia/commons/8/81/Eiffel_Tower_Restaurant_in_Las_Vega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09020"/>
            <a:ext cx="1871821" cy="2805487"/>
          </a:xfrm>
          <a:prstGeom prst="rect">
            <a:avLst/>
          </a:prstGeom>
          <a:noFill/>
          <a:ln w="63500">
            <a:solidFill>
              <a:srgbClr val="9A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knoxvilledailysun.com/travel/images/france/eiffel-tower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8" y="3229733"/>
            <a:ext cx="1752600" cy="2335554"/>
          </a:xfrm>
          <a:prstGeom prst="rect">
            <a:avLst/>
          </a:prstGeom>
          <a:noFill/>
          <a:ln w="63500">
            <a:solidFill>
              <a:srgbClr val="9A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086253"/>
      </p:ext>
    </p:extLst>
  </p:cSld>
  <p:clrMapOvr>
    <a:masterClrMapping/>
  </p:clrMapOvr>
  <p:transition advTm="2985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</a:t>
            </a:r>
            <a:r>
              <a:rPr lang="en-US" dirty="0" smtClean="0"/>
              <a:t>SLAM</a:t>
            </a:r>
          </a:p>
        </p:txBody>
      </p:sp>
      <p:sp>
        <p:nvSpPr>
          <p:cNvPr id="487426" name="Rectangle 2"/>
          <p:cNvSpPr>
            <a:spLocks noChangeArrowheads="1"/>
          </p:cNvSpPr>
          <p:nvPr/>
        </p:nvSpPr>
        <p:spPr bwMode="auto">
          <a:xfrm>
            <a:off x="1371600" y="1524001"/>
            <a:ext cx="5129473" cy="388619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1" name="Line 7"/>
          <p:cNvSpPr>
            <a:spLocks noChangeShapeType="1"/>
          </p:cNvSpPr>
          <p:nvPr/>
        </p:nvSpPr>
        <p:spPr bwMode="auto">
          <a:xfrm>
            <a:off x="4522229" y="3060404"/>
            <a:ext cx="785718" cy="502721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2" name="Line 8"/>
          <p:cNvSpPr>
            <a:spLocks noChangeShapeType="1"/>
          </p:cNvSpPr>
          <p:nvPr/>
        </p:nvSpPr>
        <p:spPr bwMode="auto">
          <a:xfrm flipH="1">
            <a:off x="5348688" y="3766473"/>
            <a:ext cx="11640" cy="64958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3" name="Line 9"/>
          <p:cNvSpPr>
            <a:spLocks noChangeShapeType="1"/>
          </p:cNvSpPr>
          <p:nvPr/>
        </p:nvSpPr>
        <p:spPr bwMode="auto">
          <a:xfrm flipH="1">
            <a:off x="4429107" y="4692834"/>
            <a:ext cx="692596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4" name="Line 10"/>
          <p:cNvSpPr>
            <a:spLocks noChangeShapeType="1"/>
          </p:cNvSpPr>
          <p:nvPr/>
        </p:nvSpPr>
        <p:spPr bwMode="auto">
          <a:xfrm flipH="1" flipV="1">
            <a:off x="3800534" y="4562917"/>
            <a:ext cx="325927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37" name="Line 13"/>
          <p:cNvSpPr>
            <a:spLocks noChangeShapeType="1"/>
          </p:cNvSpPr>
          <p:nvPr/>
        </p:nvSpPr>
        <p:spPr bwMode="auto">
          <a:xfrm flipV="1">
            <a:off x="2298940" y="2970027"/>
            <a:ext cx="791537" cy="28242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58" name="Line 34"/>
          <p:cNvSpPr>
            <a:spLocks noChangeShapeType="1"/>
          </p:cNvSpPr>
          <p:nvPr/>
        </p:nvSpPr>
        <p:spPr bwMode="auto">
          <a:xfrm flipV="1">
            <a:off x="3474606" y="3749527"/>
            <a:ext cx="0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59" name="Line 35"/>
          <p:cNvSpPr>
            <a:spLocks noChangeShapeType="1"/>
          </p:cNvSpPr>
          <p:nvPr/>
        </p:nvSpPr>
        <p:spPr bwMode="auto">
          <a:xfrm flipH="1" flipV="1">
            <a:off x="3265082" y="3094295"/>
            <a:ext cx="279366" cy="41799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61" name="Line 37"/>
          <p:cNvSpPr>
            <a:spLocks noChangeShapeType="1"/>
          </p:cNvSpPr>
          <p:nvPr/>
        </p:nvSpPr>
        <p:spPr bwMode="auto">
          <a:xfrm flipV="1">
            <a:off x="3614289" y="2665006"/>
            <a:ext cx="186244" cy="723014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7466" name="Line 42"/>
          <p:cNvSpPr>
            <a:spLocks noChangeShapeType="1"/>
          </p:cNvSpPr>
          <p:nvPr/>
        </p:nvSpPr>
        <p:spPr bwMode="auto">
          <a:xfrm flipV="1">
            <a:off x="3707411" y="3116890"/>
            <a:ext cx="558732" cy="361507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2" name="Picture 10" descr="pioneer2dx8plus-frei-small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61" l="739" r="100000">
                        <a14:backgroundMark x1="80945" y1="77832" x2="80945" y2="7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67" y="1614377"/>
            <a:ext cx="737533" cy="108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Line 41"/>
          <p:cNvSpPr>
            <a:spLocks noChangeShapeType="1"/>
          </p:cNvSpPr>
          <p:nvPr/>
        </p:nvSpPr>
        <p:spPr bwMode="auto">
          <a:xfrm flipV="1">
            <a:off x="6858000" y="2667000"/>
            <a:ext cx="415925" cy="4762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7315200" y="1828800"/>
            <a:ext cx="1328756" cy="3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Robot </a:t>
            </a:r>
            <a:r>
              <a:rPr lang="en-US" sz="1800" dirty="0" smtClean="0">
                <a:latin typeface="Tahoma" charset="0"/>
                <a:cs typeface="+mn-cs"/>
              </a:rPr>
              <a:t>pose</a:t>
            </a:r>
            <a:endParaRPr lang="en-US" sz="1800" dirty="0">
              <a:latin typeface="Tahoma" charset="0"/>
              <a:cs typeface="+mn-cs"/>
            </a:endParaRPr>
          </a:p>
        </p:txBody>
      </p:sp>
      <p:sp>
        <p:nvSpPr>
          <p:cNvPr id="37" name="Text Box 43"/>
          <p:cNvSpPr txBox="1">
            <a:spLocks noChangeArrowheads="1"/>
          </p:cNvSpPr>
          <p:nvPr/>
        </p:nvSpPr>
        <p:spPr bwMode="auto">
          <a:xfrm>
            <a:off x="7397750" y="2454847"/>
            <a:ext cx="1279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Tahoma" charset="0"/>
                <a:cs typeface="+mn-cs"/>
              </a:rPr>
              <a:t>Constraint </a:t>
            </a:r>
          </a:p>
        </p:txBody>
      </p:sp>
      <p:sp>
        <p:nvSpPr>
          <p:cNvPr id="41" name="Oval 18"/>
          <p:cNvSpPr>
            <a:spLocks noChangeAspect="1" noChangeArrowheads="1"/>
          </p:cNvSpPr>
          <p:nvPr/>
        </p:nvSpPr>
        <p:spPr bwMode="auto">
          <a:xfrm>
            <a:off x="1938496" y="3124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18"/>
          <p:cNvSpPr>
            <a:spLocks noChangeAspect="1" noChangeArrowheads="1"/>
          </p:cNvSpPr>
          <p:nvPr/>
        </p:nvSpPr>
        <p:spPr bwMode="auto">
          <a:xfrm>
            <a:off x="3081496" y="27432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18"/>
          <p:cNvSpPr>
            <a:spLocks noChangeAspect="1" noChangeArrowheads="1"/>
          </p:cNvSpPr>
          <p:nvPr/>
        </p:nvSpPr>
        <p:spPr bwMode="auto">
          <a:xfrm>
            <a:off x="4343400" y="28769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18"/>
          <p:cNvSpPr>
            <a:spLocks noChangeAspect="1" noChangeArrowheads="1"/>
          </p:cNvSpPr>
          <p:nvPr/>
        </p:nvSpPr>
        <p:spPr bwMode="auto">
          <a:xfrm>
            <a:off x="6839311" y="1886312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18"/>
          <p:cNvSpPr>
            <a:spLocks noChangeAspect="1" noChangeArrowheads="1"/>
          </p:cNvSpPr>
          <p:nvPr/>
        </p:nvSpPr>
        <p:spPr bwMode="auto">
          <a:xfrm>
            <a:off x="3429000" y="41910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18"/>
          <p:cNvSpPr>
            <a:spLocks noChangeAspect="1" noChangeArrowheads="1"/>
          </p:cNvSpPr>
          <p:nvPr/>
        </p:nvSpPr>
        <p:spPr bwMode="auto">
          <a:xfrm>
            <a:off x="4038600" y="48340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18"/>
          <p:cNvSpPr>
            <a:spLocks noChangeAspect="1" noChangeArrowheads="1"/>
          </p:cNvSpPr>
          <p:nvPr/>
        </p:nvSpPr>
        <p:spPr bwMode="auto">
          <a:xfrm>
            <a:off x="5181600" y="44196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18"/>
          <p:cNvSpPr>
            <a:spLocks noChangeAspect="1" noChangeArrowheads="1"/>
          </p:cNvSpPr>
          <p:nvPr/>
        </p:nvSpPr>
        <p:spPr bwMode="auto">
          <a:xfrm>
            <a:off x="5181600" y="3581400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18"/>
          <p:cNvSpPr>
            <a:spLocks noChangeAspect="1" noChangeArrowheads="1"/>
          </p:cNvSpPr>
          <p:nvPr/>
        </p:nvSpPr>
        <p:spPr bwMode="auto">
          <a:xfrm>
            <a:off x="3352800" y="3462495"/>
            <a:ext cx="347504" cy="3475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32"/>
          <p:cNvSpPr>
            <a:spLocks noChangeShapeType="1"/>
          </p:cNvSpPr>
          <p:nvPr/>
        </p:nvSpPr>
        <p:spPr bwMode="auto">
          <a:xfrm>
            <a:off x="3505199" y="2895600"/>
            <a:ext cx="801685" cy="79386"/>
          </a:xfrm>
          <a:prstGeom prst="line">
            <a:avLst/>
          </a:prstGeom>
          <a:noFill/>
          <a:ln w="50800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9" name="Line 41"/>
          <p:cNvSpPr>
            <a:spLocks noChangeShapeType="1"/>
          </p:cNvSpPr>
          <p:nvPr/>
        </p:nvSpPr>
        <p:spPr bwMode="auto">
          <a:xfrm flipV="1">
            <a:off x="3886200" y="3810000"/>
            <a:ext cx="1219200" cy="533400"/>
          </a:xfrm>
          <a:prstGeom prst="line">
            <a:avLst/>
          </a:prstGeom>
          <a:noFill/>
          <a:ln w="76200">
            <a:solidFill>
              <a:srgbClr val="8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6104" y="5602069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800000"/>
                </a:solidFill>
              </a:rPr>
              <a:t>a single outlier …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7285" y="1226288"/>
            <a:ext cx="1999536" cy="523220"/>
          </a:xfrm>
          <a:prstGeom prst="rect">
            <a:avLst/>
          </a:prstGeom>
          <a:solidFill>
            <a:schemeClr val="bg1">
              <a:alpha val="79000"/>
            </a:schemeClr>
          </a:solidFill>
          <a:ln w="50800">
            <a:solidFill>
              <a:srgbClr val="9A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A0000"/>
                </a:solidFill>
              </a:rPr>
              <a:t>Vegas!!</a:t>
            </a:r>
            <a:endParaRPr lang="en-US" sz="2800" dirty="0">
              <a:solidFill>
                <a:srgbClr val="9A0000"/>
              </a:solidFill>
            </a:endParaRPr>
          </a:p>
        </p:txBody>
      </p:sp>
      <p:pic>
        <p:nvPicPr>
          <p:cNvPr id="5122" name="Picture 2" descr="http://upload.wikimedia.org/wikipedia/commons/8/81/Eiffel_Tower_Restaurant_in_Las_Vega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09020"/>
            <a:ext cx="1871821" cy="2805487"/>
          </a:xfrm>
          <a:prstGeom prst="rect">
            <a:avLst/>
          </a:prstGeom>
          <a:noFill/>
          <a:ln w="63500">
            <a:solidFill>
              <a:srgbClr val="9A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knoxvilledailysun.com/travel/images/france/eiffel-tower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8" y="3229733"/>
            <a:ext cx="1752600" cy="2335554"/>
          </a:xfrm>
          <a:prstGeom prst="rect">
            <a:avLst/>
          </a:prstGeom>
          <a:noFill/>
          <a:ln w="63500">
            <a:solidFill>
              <a:srgbClr val="9A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82860" y="2546265"/>
            <a:ext cx="1999536" cy="523220"/>
          </a:xfrm>
          <a:prstGeom prst="rect">
            <a:avLst/>
          </a:prstGeom>
          <a:solidFill>
            <a:schemeClr val="bg1">
              <a:alpha val="79000"/>
            </a:schemeClr>
          </a:solidFill>
          <a:ln w="50800">
            <a:solidFill>
              <a:srgbClr val="9A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A0000"/>
                </a:solidFill>
              </a:rPr>
              <a:t>Paris!!</a:t>
            </a:r>
            <a:endParaRPr lang="en-US" sz="2800" dirty="0">
              <a:solidFill>
                <a:srgbClr val="9A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37493"/>
      </p:ext>
    </p:extLst>
  </p:cSld>
  <p:clrMapOvr>
    <a:masterClrMapping/>
  </p:clrMapOvr>
  <p:transition advTm="29859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775"/>
  <p:tag name="DEFAULTHEIGHT" val="384"/>
</p:tagLst>
</file>

<file path=ppt/theme/theme1.xml><?xml version="1.0" encoding="utf-8"?>
<a:theme xmlns:a="http://schemas.openxmlformats.org/drawingml/2006/main" name="prob-robotics-tutorial">
  <a:themeElements>
    <a:clrScheme name="">
      <a:dk1>
        <a:srgbClr val="000000"/>
      </a:dk1>
      <a:lt1>
        <a:srgbClr val="FFFFFF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FFFFF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prob-robotics-tutoria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rob-robotics-tutorial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b-robotics-tutorial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b-robotics-tutorial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b-robotics-tutorial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C:\Eigene Dateien\Maren\TALKS\prob-robotics-tutorial.ppt</Template>
  <TotalTime>5653</TotalTime>
  <Words>697</Words>
  <Application>Microsoft Office PowerPoint</Application>
  <PresentationFormat>On-screen Show (4:3)</PresentationFormat>
  <Paragraphs>274</Paragraphs>
  <Slides>46</Slides>
  <Notes>41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Tahoma</vt:lpstr>
      <vt:lpstr>Times New Roman</vt:lpstr>
      <vt:lpstr>Wingdings</vt:lpstr>
      <vt:lpstr>Verdana</vt:lpstr>
      <vt:lpstr>ＭＳ Ｐゴシック</vt:lpstr>
      <vt:lpstr>Calibri</vt:lpstr>
      <vt:lpstr>prob-robotics-tutorial</vt:lpstr>
      <vt:lpstr>Dynamic Covariance Scaling for Robust Robot Mapping</vt:lpstr>
      <vt:lpstr>Maps are Essential for Effective Navigation</vt:lpstr>
      <vt:lpstr>Graph-based SLAM</vt:lpstr>
      <vt:lpstr>Graph-based SLAM</vt:lpstr>
      <vt:lpstr>Graph-based SLAM</vt:lpstr>
      <vt:lpstr>Graph-based SLAM</vt:lpstr>
      <vt:lpstr>Graph-based SLAM</vt:lpstr>
      <vt:lpstr>Graph-based SLAM</vt:lpstr>
      <vt:lpstr>Graph-based SLAM</vt:lpstr>
      <vt:lpstr>Graph-based SLAM</vt:lpstr>
      <vt:lpstr>Graph-SLAM Pipeline</vt:lpstr>
      <vt:lpstr>SLAM Back End Fails in the Presence of Outliers </vt:lpstr>
      <vt:lpstr>SLAM Back End Depends on the Initial Guess</vt:lpstr>
      <vt:lpstr>SLAM Back End Depends on the Initial Guess</vt:lpstr>
      <vt:lpstr>Typical Assumptions</vt:lpstr>
      <vt:lpstr>Typical Assumptions</vt:lpstr>
      <vt:lpstr>Typical Assumptions in  Graph-SLAM</vt:lpstr>
      <vt:lpstr>Typical Assumptions in  Graph-SLAM</vt:lpstr>
      <vt:lpstr>Our Approach: Dynamic Covariance Scaling</vt:lpstr>
      <vt:lpstr>Standard Gaussian Least Squares</vt:lpstr>
      <vt:lpstr>Dynamic Covariance Scaling</vt:lpstr>
      <vt:lpstr>How to Determine s?</vt:lpstr>
      <vt:lpstr>How to Determine s?</vt:lpstr>
      <vt:lpstr>Dynamic Covariance Scaling</vt:lpstr>
      <vt:lpstr>Dynamic Covariance Scaling</vt:lpstr>
      <vt:lpstr>Dynamic Covariance Scaling</vt:lpstr>
      <vt:lpstr>Dynamic Covariance Scaling</vt:lpstr>
      <vt:lpstr>Robust SLAM with Our Method</vt:lpstr>
      <vt:lpstr>Dynamic Covariance Scaling with Front-end Outliers</vt:lpstr>
      <vt:lpstr>Dynamic Covariance Scaling with Front-end Outliers</vt:lpstr>
      <vt:lpstr>Robust SLAM with Our Method</vt:lpstr>
      <vt:lpstr>Robust SLAM with Our Method</vt:lpstr>
      <vt:lpstr>Robust SLAM with Our Method</vt:lpstr>
      <vt:lpstr>Dynamic Covariance Scaling with Outliers in Victoria Park</vt:lpstr>
      <vt:lpstr>Robust Visual SLAM with Our Method</vt:lpstr>
      <vt:lpstr>Robust Visual SLAM with Our Method</vt:lpstr>
      <vt:lpstr>Robust Visual SLAM with DCS</vt:lpstr>
      <vt:lpstr>Robust Visual SLAM with DCS</vt:lpstr>
      <vt:lpstr>Robust Visual SLAM with DCS</vt:lpstr>
      <vt:lpstr>Convergence – 1000 Outliers</vt:lpstr>
      <vt:lpstr>Convergence – 1000 Outliers</vt:lpstr>
      <vt:lpstr>Convergence with Outliers</vt:lpstr>
      <vt:lpstr>Conclusion</vt:lpstr>
      <vt:lpstr>Thank you for your attention!</vt:lpstr>
      <vt:lpstr>Open Discussion:</vt:lpstr>
      <vt:lpstr>Questions?</vt:lpstr>
    </vt:vector>
  </TitlesOfParts>
  <Company>Uni Freiburg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AIS Template</dc:title>
  <dc:creator>Cyrill Stachniss</dc:creator>
  <cp:lastModifiedBy>pratik</cp:lastModifiedBy>
  <cp:revision>1701</cp:revision>
  <dcterms:created xsi:type="dcterms:W3CDTF">2000-07-05T13:22:29Z</dcterms:created>
  <dcterms:modified xsi:type="dcterms:W3CDTF">2013-12-16T09:03:51Z</dcterms:modified>
</cp:coreProperties>
</file>