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1" r:id="rId1"/>
  </p:sldMasterIdLst>
  <p:notesMasterIdLst>
    <p:notesMasterId r:id="rId39"/>
  </p:notesMasterIdLst>
  <p:handoutMasterIdLst>
    <p:handoutMasterId r:id="rId40"/>
  </p:handoutMasterIdLst>
  <p:sldIdLst>
    <p:sldId id="751" r:id="rId2"/>
    <p:sldId id="733" r:id="rId3"/>
    <p:sldId id="734" r:id="rId4"/>
    <p:sldId id="736" r:id="rId5"/>
    <p:sldId id="740" r:id="rId6"/>
    <p:sldId id="779" r:id="rId7"/>
    <p:sldId id="790" r:id="rId8"/>
    <p:sldId id="737" r:id="rId9"/>
    <p:sldId id="738" r:id="rId10"/>
    <p:sldId id="710" r:id="rId11"/>
    <p:sldId id="783" r:id="rId12"/>
    <p:sldId id="785" r:id="rId13"/>
    <p:sldId id="789" r:id="rId14"/>
    <p:sldId id="787" r:id="rId15"/>
    <p:sldId id="788" r:id="rId16"/>
    <p:sldId id="775" r:id="rId17"/>
    <p:sldId id="752" r:id="rId18"/>
    <p:sldId id="781" r:id="rId19"/>
    <p:sldId id="759" r:id="rId20"/>
    <p:sldId id="767" r:id="rId21"/>
    <p:sldId id="769" r:id="rId22"/>
    <p:sldId id="763" r:id="rId23"/>
    <p:sldId id="770" r:id="rId24"/>
    <p:sldId id="713" r:id="rId25"/>
    <p:sldId id="750" r:id="rId26"/>
    <p:sldId id="749" r:id="rId27"/>
    <p:sldId id="753" r:id="rId28"/>
    <p:sldId id="748" r:id="rId29"/>
    <p:sldId id="715" r:id="rId30"/>
    <p:sldId id="716" r:id="rId31"/>
    <p:sldId id="726" r:id="rId32"/>
    <p:sldId id="754" r:id="rId33"/>
    <p:sldId id="771" r:id="rId34"/>
    <p:sldId id="712" r:id="rId35"/>
    <p:sldId id="719" r:id="rId36"/>
    <p:sldId id="724" r:id="rId37"/>
    <p:sldId id="746" r:id="rId38"/>
  </p:sldIdLst>
  <p:sldSz cx="9144000" cy="6858000" type="screen4x3"/>
  <p:notesSz cx="6781800" cy="9918700"/>
  <p:embeddedFontLst>
    <p:embeddedFont>
      <p:font typeface="Tahoma" panose="020B0604030504040204" pitchFamily="34" charset="0"/>
      <p:regular r:id="rId41"/>
      <p:bold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  <p:embeddedFont>
      <p:font typeface="ＭＳ Ｐゴシック" panose="020B0600070205080204" pitchFamily="34" charset="-128"/>
      <p:regular r:id="rId47"/>
    </p:embeddedFont>
    <p:embeddedFont>
      <p:font typeface="Cambria Math" panose="02040503050406030204" pitchFamily="18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C"/>
    <a:srgbClr val="009A4B"/>
    <a:srgbClr val="009A46"/>
    <a:srgbClr val="9A0000"/>
    <a:srgbClr val="0033CC"/>
    <a:srgbClr val="0066CC"/>
    <a:srgbClr val="3366CC"/>
    <a:srgbClr val="6600CC"/>
    <a:srgbClr val="6600FF"/>
    <a:srgbClr val="81C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3943" autoAdjust="0"/>
  </p:normalViewPr>
  <p:slideViewPr>
    <p:cSldViewPr>
      <p:cViewPr>
        <p:scale>
          <a:sx n="120" d="100"/>
          <a:sy n="120" d="100"/>
        </p:scale>
        <p:origin x="-1320" y="318"/>
      </p:cViewPr>
      <p:guideLst>
        <p:guide orient="horz" pos="36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3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340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fld id="{BCD86524-05CD-4284-9A25-D4499DFB70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53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2950"/>
            <a:ext cx="4959350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710113"/>
            <a:ext cx="49752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340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fld id="{C0FED08B-D2AF-41CD-BAF7-B6357FF8FF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63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7E72A8-8B66-46A1-8BFE-6E993A20EC51}" type="slidenum">
              <a:rPr lang="en-US"/>
              <a:pPr/>
              <a:t>1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35537" cy="3702050"/>
          </a:xfrm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67287" cy="4459288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99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1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1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1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1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1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0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0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0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0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FB7DED-D460-9543-BA42-00E2169F9C05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815" y="744633"/>
            <a:ext cx="4886172" cy="3718551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defTabSz="880933">
              <a:defRPr/>
            </a:pPr>
            <a:endParaRPr lang="en-US" sz="17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 line below </a:t>
            </a:r>
          </a:p>
          <a:p>
            <a:r>
              <a:rPr lang="en-US" dirty="0" smtClean="0"/>
              <a:t>Put </a:t>
            </a:r>
            <a:r>
              <a:rPr lang="en-US" dirty="0" err="1" smtClean="0"/>
              <a:t>ij</a:t>
            </a:r>
            <a:r>
              <a:rPr lang="en-US" dirty="0" smtClean="0"/>
              <a:t> for chi and 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0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0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01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328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32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32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32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32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19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7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FB7DED-D460-9543-BA42-00E2169F9C05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41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8EE1E7-BBCC-EA44-BD9F-276BF4BEEF37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8EE1E7-BBCC-EA44-BD9F-276BF4BEEF37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8EE1E7-BBCC-EA44-BD9F-276BF4BEEF37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8EE1E7-BBCC-EA44-BD9F-276BF4BEEF37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8EE1E7-BBCC-EA44-BD9F-276BF4BEEF37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54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850900"/>
            <a:ext cx="7678738" cy="1190625"/>
          </a:xfrm>
        </p:spPr>
        <p:txBody>
          <a:bodyPr anchor="b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Klicken Sie, um das Titelformat zu bearbeiten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8200" y="2514600"/>
            <a:ext cx="7713663" cy="311467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Klicken Sie, um das Format des Untertitelmasters zu bearbeiten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E68932B-2624-4CFD-AC4A-B6BEAF08E7F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823913" y="6643688"/>
            <a:ext cx="522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b="0">
                <a:solidFill>
                  <a:schemeClr val="bg1"/>
                </a:solidFill>
              </a:rPr>
              <a:t>SA-1</a:t>
            </a:r>
            <a:endParaRPr lang="en-US" sz="1200" b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5D2E5-EC03-48A0-A211-D1638F803E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02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304800"/>
            <a:ext cx="215265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3055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9647E-71F8-4CC0-A752-73BF69A979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6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11B3E-D87D-4C7C-8F15-F5A11CCAC5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2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89152-EF84-45C1-B378-4719A4FA7B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5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191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4191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A02C4-F8B5-4C5F-B80A-187DB46348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1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CBDCA-DE4F-4DC6-9937-E6972B5B55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8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F1A96-3715-406D-A723-DCE4A4A178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5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5951B-D45D-4D0A-8706-A98896FA4D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3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C1C56-FB13-4613-BFF6-6D599C1090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7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8B51A-678B-4E36-9719-6066A54FA5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9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61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enter title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534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Level 1</a:t>
            </a:r>
          </a:p>
          <a:p>
            <a:pPr lvl="1"/>
            <a:r>
              <a:rPr lang="en-US" smtClean="0"/>
              <a:t>Level 2</a:t>
            </a:r>
          </a:p>
          <a:p>
            <a:pPr lvl="2"/>
            <a:r>
              <a:rPr lang="en-US" smtClean="0"/>
              <a:t>Level 3</a:t>
            </a:r>
          </a:p>
          <a:p>
            <a:pPr lvl="3"/>
            <a:r>
              <a:rPr lang="en-US" smtClean="0"/>
              <a:t>Level 4</a:t>
            </a:r>
          </a:p>
          <a:p>
            <a:pPr lvl="4"/>
            <a:r>
              <a:rPr lang="en-US" smtClean="0"/>
              <a:t>Level 5</a:t>
            </a:r>
          </a:p>
        </p:txBody>
      </p:sp>
      <p:sp>
        <p:nvSpPr>
          <p:cNvPr id="203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515100"/>
            <a:ext cx="19812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515100"/>
            <a:ext cx="28956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15100"/>
            <a:ext cx="19145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8BEB9F3B-030C-40F7-9CE0-C8633DE9220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ChangeArrowheads="1"/>
          </p:cNvSpPr>
          <p:nvPr/>
        </p:nvSpPr>
        <p:spPr bwMode="auto">
          <a:xfrm>
            <a:off x="381000" y="1022350"/>
            <a:ext cx="7772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9763" name="Rectangle 3"/>
          <p:cNvSpPr>
            <a:spLocks noChangeArrowheads="1"/>
          </p:cNvSpPr>
          <p:nvPr/>
        </p:nvSpPr>
        <p:spPr bwMode="auto">
          <a:xfrm>
            <a:off x="5916613" y="8763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9764" name="Rectangle 4"/>
          <p:cNvSpPr>
            <a:spLocks noChangeArrowheads="1"/>
          </p:cNvSpPr>
          <p:nvPr/>
        </p:nvSpPr>
        <p:spPr bwMode="auto">
          <a:xfrm>
            <a:off x="304800" y="4724400"/>
            <a:ext cx="876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eaLnBrk="0" hangingPunct="0">
              <a:lnSpc>
                <a:spcPct val="140000"/>
              </a:lnSpc>
              <a:spcBef>
                <a:spcPct val="20000"/>
              </a:spcBef>
              <a:buClr>
                <a:schemeClr val="accent2"/>
              </a:buClr>
              <a:buSzPct val="50000"/>
              <a:buFont typeface="Verdana" pitchFamily="34" charset="0"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Pratik </a:t>
            </a:r>
            <a:r>
              <a:rPr lang="en-US" sz="2400" dirty="0" err="1" smtClean="0">
                <a:solidFill>
                  <a:schemeClr val="tx1"/>
                </a:solidFill>
              </a:rPr>
              <a:t>Agarwal</a:t>
            </a:r>
            <a:r>
              <a:rPr lang="en-US" sz="2400" b="0" dirty="0" smtClean="0">
                <a:solidFill>
                  <a:schemeClr val="tx1"/>
                </a:solidFill>
              </a:rPr>
              <a:t>, </a:t>
            </a:r>
            <a:r>
              <a:rPr lang="en-US" sz="2400" b="0" dirty="0" err="1" smtClean="0">
                <a:solidFill>
                  <a:schemeClr val="tx1"/>
                </a:solidFill>
              </a:rPr>
              <a:t>Gian</a:t>
            </a:r>
            <a:r>
              <a:rPr lang="en-US" sz="2400" b="0" dirty="0" smtClean="0">
                <a:solidFill>
                  <a:schemeClr val="tx1"/>
                </a:solidFill>
              </a:rPr>
              <a:t> Diego </a:t>
            </a:r>
            <a:r>
              <a:rPr lang="en-US" sz="2400" b="0" dirty="0" err="1" smtClean="0">
                <a:solidFill>
                  <a:schemeClr val="tx1"/>
                </a:solidFill>
              </a:rPr>
              <a:t>Tipaldi</a:t>
            </a:r>
            <a:r>
              <a:rPr lang="en-US" sz="2400" b="0" dirty="0" smtClean="0">
                <a:solidFill>
                  <a:schemeClr val="tx1"/>
                </a:solidFill>
              </a:rPr>
              <a:t>, Luciano </a:t>
            </a:r>
            <a:r>
              <a:rPr lang="en-US" sz="2400" b="0" dirty="0" err="1" smtClean="0">
                <a:solidFill>
                  <a:schemeClr val="tx1"/>
                </a:solidFill>
              </a:rPr>
              <a:t>Spinello</a:t>
            </a:r>
            <a:r>
              <a:rPr lang="en-US" sz="2400" b="0" dirty="0" smtClean="0">
                <a:solidFill>
                  <a:schemeClr val="tx1"/>
                </a:solidFill>
              </a:rPr>
              <a:t>, </a:t>
            </a:r>
            <a:r>
              <a:rPr lang="en-US" sz="2400" b="0" dirty="0" err="1" smtClean="0">
                <a:solidFill>
                  <a:schemeClr val="tx1"/>
                </a:solidFill>
              </a:rPr>
              <a:t>Cyrill</a:t>
            </a:r>
            <a:r>
              <a:rPr lang="en-US" sz="2400" b="0" dirty="0" smtClean="0">
                <a:solidFill>
                  <a:schemeClr val="tx1"/>
                </a:solidFill>
              </a:rPr>
              <a:t> </a:t>
            </a:r>
            <a:r>
              <a:rPr lang="en-US" sz="2400" b="0" dirty="0" err="1" smtClean="0">
                <a:solidFill>
                  <a:schemeClr val="tx1"/>
                </a:solidFill>
              </a:rPr>
              <a:t>Stachniss</a:t>
            </a:r>
            <a:r>
              <a:rPr lang="en-US" sz="2400" b="0" dirty="0" smtClean="0">
                <a:solidFill>
                  <a:schemeClr val="tx1"/>
                </a:solidFill>
              </a:rPr>
              <a:t> and Wolfram </a:t>
            </a:r>
            <a:r>
              <a:rPr lang="en-US" sz="2400" b="0" dirty="0" err="1" smtClean="0">
                <a:solidFill>
                  <a:schemeClr val="tx1"/>
                </a:solidFill>
              </a:rPr>
              <a:t>Burgard</a:t>
            </a:r>
            <a:endParaRPr lang="en-US" sz="2400" b="0" dirty="0">
              <a:solidFill>
                <a:schemeClr val="tx1"/>
              </a:solidFill>
            </a:endParaRPr>
          </a:p>
          <a:p>
            <a:pPr marL="342900" indent="-342900" eaLnBrk="0" hangingPunct="0">
              <a:lnSpc>
                <a:spcPct val="140000"/>
              </a:lnSpc>
              <a:spcBef>
                <a:spcPct val="20000"/>
              </a:spcBef>
              <a:buClr>
                <a:schemeClr val="accent2"/>
              </a:buClr>
              <a:buSzPct val="50000"/>
              <a:buFont typeface="Verdana" pitchFamily="34" charset="0"/>
              <a:buNone/>
            </a:pPr>
            <a:r>
              <a:rPr lang="en-US" sz="2000" b="0" dirty="0">
                <a:solidFill>
                  <a:schemeClr val="tx1"/>
                </a:solidFill>
              </a:rPr>
              <a:t>University of Freiburg, Germany</a:t>
            </a:r>
            <a:endParaRPr lang="en-US" sz="2000" b="0" baseline="30000" dirty="0">
              <a:solidFill>
                <a:schemeClr val="tx1"/>
              </a:solidFill>
            </a:endParaRPr>
          </a:p>
        </p:txBody>
      </p:sp>
      <p:sp>
        <p:nvSpPr>
          <p:cNvPr id="62976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1488579"/>
            <a:ext cx="7239000" cy="1077218"/>
          </a:xfrm>
        </p:spPr>
        <p:txBody>
          <a:bodyPr/>
          <a:lstStyle/>
          <a:p>
            <a:pPr algn="ctr"/>
            <a:r>
              <a:rPr lang="en-US" sz="3200" dirty="0"/>
              <a:t>Robot Map </a:t>
            </a:r>
            <a:r>
              <a:rPr lang="en-US" sz="3200" dirty="0" smtClean="0"/>
              <a:t>Optimization using </a:t>
            </a:r>
            <a:br>
              <a:rPr lang="en-US" sz="3200" dirty="0" smtClean="0"/>
            </a:br>
            <a:r>
              <a:rPr lang="en-US" sz="3200" dirty="0" smtClean="0"/>
              <a:t>Dynamic Covariance Scaling</a:t>
            </a:r>
            <a:endParaRPr lang="en-US" sz="3200" dirty="0"/>
          </a:p>
        </p:txBody>
      </p:sp>
      <p:pic>
        <p:nvPicPr>
          <p:cNvPr id="629766" name="Picture 6" descr="logo-ais-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2250"/>
            <a:ext cx="16764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9767" name="Line 7"/>
          <p:cNvSpPr>
            <a:spLocks noChangeShapeType="1"/>
          </p:cNvSpPr>
          <p:nvPr/>
        </p:nvSpPr>
        <p:spPr bwMode="auto">
          <a:xfrm>
            <a:off x="2133600" y="3181350"/>
            <a:ext cx="70104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629768" name="Picture 8" descr="logo-aiscolo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781175"/>
            <a:ext cx="185261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2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200329"/>
          </a:xfrm>
        </p:spPr>
        <p:txBody>
          <a:bodyPr/>
          <a:lstStyle/>
          <a:p>
            <a:r>
              <a:rPr lang="en-US" dirty="0" smtClean="0"/>
              <a:t>SLAM Back End Fail in the Presence of Outliers 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1" y="2057400"/>
            <a:ext cx="82005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4876800"/>
            <a:ext cx="2315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Outlier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7684" y="4876800"/>
            <a:ext cx="2315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10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Outliers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0884" y="4862623"/>
            <a:ext cx="2315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100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Outliers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4862623"/>
            <a:ext cx="2315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Outlier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7684" y="4862623"/>
            <a:ext cx="2315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10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Outliers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the Mapping Fail?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2971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kern="1200" dirty="0">
                <a:solidFill>
                  <a:srgbClr val="800000"/>
                </a:solidFill>
                <a:latin typeface="Verdana" pitchFamily="34" charset="0"/>
              </a:rPr>
              <a:t>Gaussian assumption is violated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Perceptual aliasing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Measurement error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Multipath GPS measurements</a:t>
            </a:r>
          </a:p>
        </p:txBody>
      </p:sp>
    </p:spTree>
    <p:extLst>
      <p:ext uri="{BB962C8B-B14F-4D97-AF65-F5344CB8AC3E}">
        <p14:creationId xmlns:p14="http://schemas.microsoft.com/office/powerpoint/2010/main" val="116017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the Mapping Fail?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2971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kern="1200" dirty="0">
                <a:solidFill>
                  <a:srgbClr val="800000"/>
                </a:solidFill>
                <a:latin typeface="Verdana" pitchFamily="34" charset="0"/>
              </a:rPr>
              <a:t>Gaussian assumption is violated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Perceptual aliasing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Measurement error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Multipath GPS measurements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974" y="4267200"/>
            <a:ext cx="305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Alternative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" y="4876801"/>
            <a:ext cx="8534400" cy="190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kern="1200" dirty="0" smtClean="0">
                <a:solidFill>
                  <a:srgbClr val="800000"/>
                </a:solidFill>
                <a:latin typeface="Verdana" pitchFamily="34" charset="0"/>
              </a:rPr>
              <a:t>Let the back end do the validation job!</a:t>
            </a:r>
          </a:p>
        </p:txBody>
      </p:sp>
    </p:spTree>
    <p:extLst>
      <p:ext uri="{BB962C8B-B14F-4D97-AF65-F5344CB8AC3E}">
        <p14:creationId xmlns:p14="http://schemas.microsoft.com/office/powerpoint/2010/main" val="24128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44995" y="6181382"/>
            <a:ext cx="6974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kern="0" dirty="0" smtClean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2800" b="0" kern="0" dirty="0" err="1" smtClean="0">
                <a:solidFill>
                  <a:schemeClr val="tx1"/>
                </a:solidFill>
                <a:latin typeface="+mn-lt"/>
              </a:rPr>
              <a:t>Sünderhauf</a:t>
            </a:r>
            <a:r>
              <a:rPr lang="en-US" sz="2800" b="0" kern="0" dirty="0" smtClean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sz="2800" b="0" kern="0" dirty="0" err="1" smtClean="0">
                <a:solidFill>
                  <a:schemeClr val="tx1"/>
                </a:solidFill>
                <a:latin typeface="+mn-lt"/>
              </a:rPr>
              <a:t>Protzel</a:t>
            </a:r>
            <a:r>
              <a:rPr lang="en-US" sz="2800" b="0" kern="0" dirty="0" smtClean="0">
                <a:solidFill>
                  <a:schemeClr val="tx1"/>
                </a:solidFill>
                <a:latin typeface="+mn-lt"/>
              </a:rPr>
              <a:t>, IROS </a:t>
            </a:r>
            <a:r>
              <a:rPr lang="en-US" sz="2800" b="0" kern="0" dirty="0">
                <a:solidFill>
                  <a:schemeClr val="tx1"/>
                </a:solidFill>
                <a:latin typeface="+mn-lt"/>
              </a:rPr>
              <a:t>2012]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Switchable Constraints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Recent approach by </a:t>
            </a:r>
            <a:r>
              <a:rPr lang="en-US" dirty="0" err="1"/>
              <a:t>Sünderhauf</a:t>
            </a:r>
            <a:r>
              <a:rPr lang="en-US" dirty="0"/>
              <a:t> and </a:t>
            </a:r>
            <a:r>
              <a:rPr lang="en-US" dirty="0" err="1"/>
              <a:t>Protzel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Allows to switch off “bad” constraints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Requires a </a:t>
            </a:r>
            <a:r>
              <a:rPr lang="en-US" b="1" kern="1200" dirty="0">
                <a:solidFill>
                  <a:srgbClr val="800000"/>
                </a:solidFill>
                <a:latin typeface="Verdana" pitchFamily="34" charset="0"/>
              </a:rPr>
              <a:t>switch-variable</a:t>
            </a:r>
            <a:r>
              <a:rPr lang="en-US" dirty="0" smtClean="0"/>
              <a:t> </a:t>
            </a:r>
            <a:r>
              <a:rPr lang="en-US" dirty="0"/>
              <a:t>per constraint</a:t>
            </a:r>
          </a:p>
          <a:p>
            <a:pPr>
              <a:lnSpc>
                <a:spcPct val="150000"/>
              </a:lnSpc>
            </a:pPr>
            <a:r>
              <a:rPr lang="en-US" dirty="0"/>
              <a:t>Additional </a:t>
            </a:r>
            <a:r>
              <a:rPr lang="en-US" b="1" kern="1200" dirty="0">
                <a:solidFill>
                  <a:srgbClr val="800000"/>
                </a:solidFill>
                <a:latin typeface="Verdana" pitchFamily="34" charset="0"/>
              </a:rPr>
              <a:t>switch-constraint</a:t>
            </a:r>
            <a:r>
              <a:rPr lang="en-US" dirty="0"/>
              <a:t> per </a:t>
            </a:r>
            <a:r>
              <a:rPr lang="en-US" dirty="0" smtClean="0"/>
              <a:t>switch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Robust optimization in case of outliers but increased computational complexity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9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646331"/>
          </a:xfrm>
        </p:spPr>
        <p:txBody>
          <a:bodyPr/>
          <a:lstStyle/>
          <a:p>
            <a:r>
              <a:rPr lang="en-US" dirty="0" smtClean="0"/>
              <a:t>Standard Optimization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04800" y="1327579"/>
            <a:ext cx="3216677" cy="1665450"/>
            <a:chOff x="304800" y="3989694"/>
            <a:chExt cx="3216677" cy="166545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989694"/>
              <a:ext cx="3216677" cy="166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38200" y="4479669"/>
              <a:ext cx="5437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31343" y="4479669"/>
              <a:ext cx="494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42855" y="4479669"/>
              <a:ext cx="5854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98330" y="4499253"/>
              <a:ext cx="506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19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0493" y="5257800"/>
            <a:ext cx="8534400" cy="107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 smtClean="0"/>
              <a:t>Additional </a:t>
            </a:r>
            <a:r>
              <a:rPr lang="en-US" dirty="0">
                <a:solidFill>
                  <a:srgbClr val="800000"/>
                </a:solidFill>
                <a:latin typeface="Verdana" pitchFamily="34" charset="0"/>
              </a:rPr>
              <a:t>switch-variable</a:t>
            </a:r>
            <a:r>
              <a:rPr lang="en-US" b="0" kern="0" dirty="0" smtClean="0"/>
              <a:t> per constraint</a:t>
            </a:r>
          </a:p>
          <a:p>
            <a:r>
              <a:rPr lang="en-US" b="0" kern="0" dirty="0" smtClean="0"/>
              <a:t>Additional </a:t>
            </a:r>
            <a:r>
              <a:rPr lang="en-US" dirty="0">
                <a:solidFill>
                  <a:srgbClr val="800000"/>
                </a:solidFill>
                <a:latin typeface="Verdana" pitchFamily="34" charset="0"/>
              </a:rPr>
              <a:t>switch-constraint</a:t>
            </a:r>
            <a:r>
              <a:rPr lang="en-US" b="0" kern="0" dirty="0" smtClean="0"/>
              <a:t> per switch</a:t>
            </a:r>
          </a:p>
          <a:p>
            <a:pPr marL="0" indent="0">
              <a:buFont typeface="Wingdings" pitchFamily="2" charset="2"/>
              <a:buNone/>
            </a:pPr>
            <a:endParaRPr lang="en-US" b="0" kern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646331"/>
          </a:xfrm>
        </p:spPr>
        <p:txBody>
          <a:bodyPr/>
          <a:lstStyle/>
          <a:p>
            <a:r>
              <a:rPr lang="en-US" dirty="0"/>
              <a:t>Switchable </a:t>
            </a:r>
            <a:r>
              <a:rPr lang="en-US" dirty="0" smtClean="0"/>
              <a:t>Constraints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24085"/>
            <a:ext cx="4648692" cy="283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304800" y="1327579"/>
            <a:ext cx="3216677" cy="1665450"/>
            <a:chOff x="304800" y="3989694"/>
            <a:chExt cx="3216677" cy="166545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989694"/>
              <a:ext cx="3216677" cy="166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838200" y="4479669"/>
              <a:ext cx="5437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31343" y="4479669"/>
              <a:ext cx="494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42855" y="4479669"/>
              <a:ext cx="5854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998330" y="4499253"/>
              <a:ext cx="506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008958" y="1653694"/>
            <a:ext cx="543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543800" y="1653694"/>
            <a:ext cx="494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561433" y="3016829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001000" y="2188475"/>
            <a:ext cx="585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8458883" y="1653694"/>
            <a:ext cx="50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9" name="L-Shape 38"/>
          <p:cNvSpPr/>
          <p:nvPr/>
        </p:nvSpPr>
        <p:spPr bwMode="auto">
          <a:xfrm flipH="1">
            <a:off x="4217586" y="1143000"/>
            <a:ext cx="2869014" cy="2919194"/>
          </a:xfrm>
          <a:prstGeom prst="corner">
            <a:avLst>
              <a:gd name="adj1" fmla="val 45485"/>
              <a:gd name="adj2" fmla="val 39531"/>
            </a:avLst>
          </a:prstGeom>
          <a:solidFill>
            <a:schemeClr val="folHlink">
              <a:alpha val="34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571039" y="2806594"/>
            <a:ext cx="466807" cy="1255600"/>
          </a:xfrm>
          <a:prstGeom prst="rect">
            <a:avLst/>
          </a:prstGeom>
          <a:solidFill>
            <a:schemeClr val="folHlink">
              <a:alpha val="34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8498946" y="2799873"/>
            <a:ext cx="466807" cy="1255600"/>
          </a:xfrm>
          <a:prstGeom prst="rect">
            <a:avLst/>
          </a:prstGeom>
          <a:solidFill>
            <a:schemeClr val="folHlink">
              <a:alpha val="34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44" name="Right Arrow 43"/>
          <p:cNvSpPr/>
          <p:nvPr/>
        </p:nvSpPr>
        <p:spPr bwMode="auto">
          <a:xfrm rot="14520982">
            <a:off x="6000054" y="4132677"/>
            <a:ext cx="1143000" cy="685800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45" name="Right Arrow 44"/>
          <p:cNvSpPr/>
          <p:nvPr/>
        </p:nvSpPr>
        <p:spPr bwMode="auto">
          <a:xfrm rot="17613447">
            <a:off x="7039166" y="4128018"/>
            <a:ext cx="1143000" cy="685800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5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200329"/>
          </a:xfrm>
        </p:spPr>
        <p:txBody>
          <a:bodyPr/>
          <a:lstStyle/>
          <a:p>
            <a:r>
              <a:rPr lang="en-US" dirty="0" smtClean="0"/>
              <a:t>Our Approach:</a:t>
            </a:r>
            <a:br>
              <a:rPr lang="en-US" dirty="0" smtClean="0"/>
            </a:br>
            <a:r>
              <a:rPr lang="en-US" dirty="0" smtClean="0"/>
              <a:t>Dynamic Covariance Scaling</a:t>
            </a:r>
            <a:endParaRPr lang="en-US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81000" y="1828800"/>
            <a:ext cx="8534400" cy="215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0" kern="0" dirty="0" smtClean="0"/>
              <a:t>Switch variables </a:t>
            </a:r>
            <a:r>
              <a:rPr lang="en-US" dirty="0" smtClean="0">
                <a:solidFill>
                  <a:srgbClr val="800000"/>
                </a:solidFill>
                <a:latin typeface="Verdana" pitchFamily="34" charset="0"/>
              </a:rPr>
              <a:t>computed in closed form</a:t>
            </a:r>
          </a:p>
          <a:p>
            <a:pPr>
              <a:lnSpc>
                <a:spcPct val="150000"/>
              </a:lnSpc>
            </a:pPr>
            <a:r>
              <a:rPr lang="en-US" b="0" kern="0" dirty="0" smtClean="0"/>
              <a:t>Does not increase state space</a:t>
            </a:r>
          </a:p>
          <a:p>
            <a:pPr>
              <a:lnSpc>
                <a:spcPct val="150000"/>
              </a:lnSpc>
            </a:pPr>
            <a:r>
              <a:rPr lang="en-US" b="0" kern="0" dirty="0" smtClean="0"/>
              <a:t>Approximates Switchable Constraints</a:t>
            </a:r>
          </a:p>
          <a:p>
            <a:pPr lvl="0">
              <a:lnSpc>
                <a:spcPct val="150000"/>
              </a:lnSpc>
              <a:buClr>
                <a:srgbClr val="9A0000"/>
              </a:buClr>
            </a:pPr>
            <a:r>
              <a:rPr lang="en-US" b="0" kern="0" dirty="0">
                <a:solidFill>
                  <a:srgbClr val="000000"/>
                </a:solidFill>
              </a:rPr>
              <a:t>Is a robust M-estimator </a:t>
            </a:r>
            <a:endParaRPr lang="en-US" b="0" kern="0" dirty="0" smtClean="0"/>
          </a:p>
          <a:p>
            <a:pPr>
              <a:lnSpc>
                <a:spcPct val="150000"/>
              </a:lnSpc>
            </a:pPr>
            <a:r>
              <a:rPr lang="en-US" b="0" kern="0" dirty="0" smtClean="0"/>
              <a:t>Successfully </a:t>
            </a:r>
            <a:r>
              <a:rPr lang="en-US" dirty="0" smtClean="0">
                <a:solidFill>
                  <a:srgbClr val="800000"/>
                </a:solidFill>
                <a:latin typeface="Verdana" pitchFamily="34" charset="0"/>
              </a:rPr>
              <a:t>rejects</a:t>
            </a:r>
            <a:r>
              <a:rPr lang="en-US" b="0" kern="0" dirty="0" smtClean="0"/>
              <a:t> outliers</a:t>
            </a:r>
          </a:p>
          <a:p>
            <a:endParaRPr lang="en-US" b="0" kern="0" dirty="0" smtClean="0"/>
          </a:p>
          <a:p>
            <a:pPr marL="0" indent="0">
              <a:buFont typeface="Wingdings" pitchFamily="2" charset="2"/>
              <a:buNone/>
            </a:pPr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39903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Gaussian Least Squares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971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 descr="D:\presentations\2013_icra_DCS\stuff\eq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77" y="1525973"/>
            <a:ext cx="7029450" cy="14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5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Covariance Scaling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93127" y="213557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3" descr="D:\presentations\2013_icra_DCS\stuff\eq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8" y="4195087"/>
            <a:ext cx="7543800" cy="1100812"/>
          </a:xfrm>
          <a:prstGeom prst="rect">
            <a:avLst/>
          </a:prstGeom>
          <a:solidFill>
            <a:srgbClr val="9A0000"/>
          </a:solidFill>
        </p:spPr>
      </p:pic>
      <p:sp>
        <p:nvSpPr>
          <p:cNvPr id="8" name="Down Arrow 7"/>
          <p:cNvSpPr/>
          <p:nvPr/>
        </p:nvSpPr>
        <p:spPr bwMode="auto">
          <a:xfrm rot="10800000">
            <a:off x="5604805" y="4935279"/>
            <a:ext cx="457200" cy="685800"/>
          </a:xfrm>
          <a:prstGeom prst="down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2" descr="D:\presentations\2013_icra_DCS\stuff\eq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77" y="1525973"/>
            <a:ext cx="7029450" cy="14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3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Determine 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971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3" descr="D:\presentations\2013_icra_DCS\stuff\eq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51860"/>
            <a:ext cx="7543800" cy="11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wn Arrow 13"/>
          <p:cNvSpPr/>
          <p:nvPr/>
        </p:nvSpPr>
        <p:spPr bwMode="auto">
          <a:xfrm rot="10800000">
            <a:off x="5638800" y="1828800"/>
            <a:ext cx="457200" cy="423872"/>
          </a:xfrm>
          <a:prstGeom prst="down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2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545672" cy="1200329"/>
          </a:xfrm>
        </p:spPr>
        <p:txBody>
          <a:bodyPr/>
          <a:lstStyle/>
          <a:p>
            <a:r>
              <a:rPr lang="en-US" dirty="0" smtClean="0"/>
              <a:t>Maps are Essential for Effective Navigation</a:t>
            </a:r>
          </a:p>
        </p:txBody>
      </p:sp>
      <p:pic>
        <p:nvPicPr>
          <p:cNvPr id="15" name="Picture 14" descr="EuropaBot-fre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962400"/>
            <a:ext cx="1578379" cy="2656458"/>
          </a:xfrm>
          <a:prstGeom prst="rect">
            <a:avLst/>
          </a:prstGeom>
        </p:spPr>
      </p:pic>
      <p:pic>
        <p:nvPicPr>
          <p:cNvPr id="23" name="Picture 22" descr="PR2_lowres_isolat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657600"/>
            <a:ext cx="2085541" cy="2908460"/>
          </a:xfrm>
          <a:prstGeom prst="rect">
            <a:avLst/>
          </a:prstGeom>
        </p:spPr>
      </p:pic>
      <p:pic>
        <p:nvPicPr>
          <p:cNvPr id="2" name="Picture 1" descr="omniRob_cu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671394"/>
            <a:ext cx="2581468" cy="3199306"/>
          </a:xfrm>
          <a:prstGeom prst="rect">
            <a:avLst/>
          </a:prstGeom>
        </p:spPr>
      </p:pic>
      <p:pic>
        <p:nvPicPr>
          <p:cNvPr id="27" name="Picture 2" descr="park_snap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39" y="1828800"/>
            <a:ext cx="2241261" cy="158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1454727" cy="14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 bwMode="auto">
          <a:xfrm>
            <a:off x="1676400" y="1524000"/>
            <a:ext cx="5867400" cy="2286000"/>
          </a:xfrm>
          <a:prstGeom prst="cloudCallou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45918"/>
      </p:ext>
    </p:extLst>
  </p:cSld>
  <p:clrMapOvr>
    <a:masterClrMapping/>
  </p:clrMapOvr>
  <p:transition advTm="4365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Determine 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971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3" descr="D:\presentations\2013_icra_DCS\stuff\eq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51860"/>
            <a:ext cx="7543800" cy="11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90575" y="2286000"/>
            <a:ext cx="7544721" cy="1371600"/>
            <a:chOff x="790575" y="2514600"/>
            <a:chExt cx="7544721" cy="13716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399" y="2514600"/>
              <a:ext cx="6658897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75" y="2526118"/>
              <a:ext cx="1028700" cy="486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3629025"/>
            <a:ext cx="58197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5105400"/>
            <a:ext cx="54006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own Arrow 10"/>
          <p:cNvSpPr/>
          <p:nvPr/>
        </p:nvSpPr>
        <p:spPr bwMode="auto">
          <a:xfrm rot="10800000">
            <a:off x="5638800" y="1828800"/>
            <a:ext cx="457200" cy="423872"/>
          </a:xfrm>
          <a:prstGeom prst="down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Determine 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971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3" descr="D:\presentations\2013_icra_DCS\stuff\eq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51860"/>
            <a:ext cx="7543800" cy="11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90575" y="2286000"/>
            <a:ext cx="7544721" cy="1371600"/>
            <a:chOff x="790575" y="2514600"/>
            <a:chExt cx="7544721" cy="13716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399" y="2514600"/>
              <a:ext cx="6658897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75" y="2526118"/>
              <a:ext cx="1028700" cy="486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3629025"/>
            <a:ext cx="58197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5105400"/>
            <a:ext cx="54006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19658116">
            <a:off x="1877906" y="3164090"/>
            <a:ext cx="5578771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9A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9A0000"/>
                </a:solidFill>
              </a:rPr>
              <a:t>Check out the paper!</a:t>
            </a:r>
            <a:endParaRPr lang="en-US" dirty="0">
              <a:solidFill>
                <a:srgbClr val="9A0000"/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10800000">
            <a:off x="5638800" y="1828800"/>
            <a:ext cx="457200" cy="423872"/>
          </a:xfrm>
          <a:prstGeom prst="down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Determine 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971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3" descr="D:\presentations\2013_icra_DCS\stuff\eq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51860"/>
            <a:ext cx="7543800" cy="11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90575" y="2286000"/>
            <a:ext cx="7544721" cy="1371600"/>
            <a:chOff x="790575" y="2514600"/>
            <a:chExt cx="7544721" cy="13716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399" y="2514600"/>
              <a:ext cx="6658897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75" y="2526118"/>
              <a:ext cx="1028700" cy="486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886200"/>
            <a:ext cx="54006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:\presentations\2013_icra_DCS\stuff\eq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71" y="4800600"/>
            <a:ext cx="477956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own Arrow 12"/>
          <p:cNvSpPr/>
          <p:nvPr/>
        </p:nvSpPr>
        <p:spPr bwMode="auto">
          <a:xfrm rot="16200000">
            <a:off x="1993371" y="5283495"/>
            <a:ext cx="457200" cy="685800"/>
          </a:xfrm>
          <a:prstGeom prst="down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617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9A0000"/>
                </a:solidFill>
              </a:rPr>
              <a:t>Closed form</a:t>
            </a:r>
            <a:endParaRPr lang="en-US" dirty="0">
              <a:solidFill>
                <a:srgbClr val="9A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9658116">
            <a:off x="1877906" y="3164087"/>
            <a:ext cx="5578771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9A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9A0000"/>
                </a:solidFill>
              </a:rPr>
              <a:t>Check out the paper!</a:t>
            </a:r>
            <a:endParaRPr lang="en-US" dirty="0">
              <a:solidFill>
                <a:srgbClr val="9A0000"/>
              </a:solidFill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10800000">
            <a:off x="5638800" y="1828800"/>
            <a:ext cx="457200" cy="423872"/>
          </a:xfrm>
          <a:prstGeom prst="down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Determine 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971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3" descr="D:\presentations\2013_icra_DCS\stuff\eq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51860"/>
            <a:ext cx="7543800" cy="11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presentations\2013_icra_DCS\stuff\eq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71" y="4800600"/>
            <a:ext cx="477956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own Arrow 12"/>
          <p:cNvSpPr/>
          <p:nvPr/>
        </p:nvSpPr>
        <p:spPr bwMode="auto">
          <a:xfrm rot="16200000">
            <a:off x="1993371" y="5283495"/>
            <a:ext cx="457200" cy="685800"/>
          </a:xfrm>
          <a:prstGeom prst="down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617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9A0000"/>
                </a:solidFill>
              </a:rPr>
              <a:t>Closed form</a:t>
            </a:r>
            <a:endParaRPr lang="en-US" dirty="0">
              <a:solidFill>
                <a:srgbClr val="9A0000"/>
              </a:solidFill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10800000">
            <a:off x="5638800" y="1828800"/>
            <a:ext cx="457200" cy="423872"/>
          </a:xfrm>
          <a:prstGeom prst="down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3385132" y="318203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98834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Covariance Scaling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57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13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Covariance Scaling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57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Brace 3"/>
          <p:cNvSpPr/>
          <p:nvPr/>
        </p:nvSpPr>
        <p:spPr bwMode="auto">
          <a:xfrm rot="16200000">
            <a:off x="4467227" y="2333625"/>
            <a:ext cx="666748" cy="3048001"/>
          </a:xfrm>
          <a:prstGeom prst="rightBrace">
            <a:avLst>
              <a:gd name="adj1" fmla="val 49441"/>
              <a:gd name="adj2" fmla="val 50000"/>
            </a:avLst>
          </a:prstGeom>
          <a:noFill/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2939" y="2438400"/>
            <a:ext cx="2957861" cy="954107"/>
          </a:xfrm>
          <a:prstGeom prst="rect">
            <a:avLst/>
          </a:prstGeom>
          <a:solidFill>
            <a:schemeClr val="bg1">
              <a:alpha val="61000"/>
            </a:schemeClr>
          </a:solidFill>
          <a:ln w="50800">
            <a:solidFill>
              <a:srgbClr val="9A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Both have 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squared error</a:t>
            </a:r>
          </a:p>
        </p:txBody>
      </p:sp>
    </p:spTree>
    <p:extLst>
      <p:ext uri="{BB962C8B-B14F-4D97-AF65-F5344CB8AC3E}">
        <p14:creationId xmlns:p14="http://schemas.microsoft.com/office/powerpoint/2010/main" val="349460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Covariance Scaling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57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Brace 5"/>
          <p:cNvSpPr/>
          <p:nvPr/>
        </p:nvSpPr>
        <p:spPr bwMode="auto">
          <a:xfrm rot="10800000">
            <a:off x="1905000" y="2819400"/>
            <a:ext cx="685800" cy="3048000"/>
          </a:xfrm>
          <a:prstGeom prst="rightBrace">
            <a:avLst>
              <a:gd name="adj1" fmla="val 49441"/>
              <a:gd name="adj2" fmla="val 50000"/>
            </a:avLst>
          </a:prstGeom>
          <a:noFill/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5" name="Right Brace 4"/>
          <p:cNvSpPr/>
          <p:nvPr/>
        </p:nvSpPr>
        <p:spPr bwMode="auto">
          <a:xfrm>
            <a:off x="3040658" y="4433252"/>
            <a:ext cx="342899" cy="1447800"/>
          </a:xfrm>
          <a:prstGeom prst="rightBrace">
            <a:avLst>
              <a:gd name="adj1" fmla="val 49441"/>
              <a:gd name="adj2" fmla="val 50000"/>
            </a:avLst>
          </a:prstGeom>
          <a:noFill/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335" y="3124200"/>
            <a:ext cx="1786065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9A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</a:rPr>
              <a:t>Original</a:t>
            </a:r>
          </a:p>
          <a:p>
            <a:r>
              <a:rPr lang="en-US" sz="2800" dirty="0">
                <a:solidFill>
                  <a:srgbClr val="800000"/>
                </a:solidFill>
              </a:rPr>
              <a:t>error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9230" y="4754422"/>
            <a:ext cx="1505540" cy="954107"/>
          </a:xfrm>
          <a:prstGeom prst="rect">
            <a:avLst/>
          </a:prstGeom>
          <a:solidFill>
            <a:schemeClr val="bg1">
              <a:alpha val="61000"/>
            </a:schemeClr>
          </a:solidFill>
          <a:ln w="50800">
            <a:solidFill>
              <a:srgbClr val="9A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</a:rPr>
              <a:t>S</a:t>
            </a:r>
            <a:r>
              <a:rPr lang="en-US" sz="2800" dirty="0" smtClean="0">
                <a:solidFill>
                  <a:srgbClr val="800000"/>
                </a:solidFill>
              </a:rPr>
              <a:t>caled</a:t>
            </a:r>
            <a:endParaRPr lang="en-US" sz="2800" dirty="0">
              <a:solidFill>
                <a:srgbClr val="800000"/>
              </a:solidFill>
            </a:endParaRPr>
          </a:p>
          <a:p>
            <a:r>
              <a:rPr lang="en-US" sz="2800" dirty="0">
                <a:solidFill>
                  <a:srgbClr val="800000"/>
                </a:solidFill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12633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Covariance Scaling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57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 flipH="1" flipV="1">
            <a:off x="1752600" y="3352800"/>
            <a:ext cx="1981200" cy="2362200"/>
          </a:xfrm>
          <a:prstGeom prst="line">
            <a:avLst/>
          </a:prstGeom>
          <a:solidFill>
            <a:schemeClr val="folHlink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124200" y="3657600"/>
            <a:ext cx="2820003" cy="523220"/>
          </a:xfrm>
          <a:prstGeom prst="rect">
            <a:avLst/>
          </a:prstGeom>
          <a:solidFill>
            <a:schemeClr val="bg1">
              <a:alpha val="61000"/>
            </a:schemeClr>
          </a:solidFill>
          <a:ln w="50800">
            <a:solidFill>
              <a:srgbClr val="9A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Linearization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Covariance Scaling</a:t>
            </a:r>
            <a:endParaRPr lang="en-US" dirty="0"/>
          </a:p>
        </p:txBody>
      </p:sp>
      <p:pic>
        <p:nvPicPr>
          <p:cNvPr id="5" name="DCS_scali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005817"/>
            <a:ext cx="8610600" cy="5471183"/>
          </a:xfrm>
        </p:spPr>
      </p:pic>
    </p:spTree>
    <p:extLst>
      <p:ext uri="{BB962C8B-B14F-4D97-AF65-F5344CB8AC3E}">
        <p14:creationId xmlns:p14="http://schemas.microsoft.com/office/powerpoint/2010/main" val="119974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SLAM with Our Method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143000"/>
            <a:ext cx="1563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Ground 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Truth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11430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Initialization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1143000"/>
            <a:ext cx="1563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Gauss 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Newton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1143000"/>
            <a:ext cx="1763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</a:rPr>
              <a:t>Our</a:t>
            </a:r>
          </a:p>
          <a:p>
            <a:r>
              <a:rPr lang="en-US" sz="2800" dirty="0">
                <a:solidFill>
                  <a:srgbClr val="800000"/>
                </a:solidFill>
              </a:rPr>
              <a:t>Method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732145" y="2640748"/>
            <a:ext cx="245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Sphere2500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(1000 Outiers)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803700" y="50709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Manhattan3500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(1000 Outiers)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7781204" cy="152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" y="4724400"/>
            <a:ext cx="7941469" cy="150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9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21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5403" name="Line 27"/>
          <p:cNvSpPr>
            <a:spLocks noChangeShapeType="1"/>
          </p:cNvSpPr>
          <p:nvPr/>
        </p:nvSpPr>
        <p:spPr bwMode="auto">
          <a:xfrm>
            <a:off x="4522229" y="3059714"/>
            <a:ext cx="785718" cy="502721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5407" name="Line 31"/>
          <p:cNvSpPr>
            <a:spLocks noChangeShapeType="1"/>
          </p:cNvSpPr>
          <p:nvPr/>
        </p:nvSpPr>
        <p:spPr bwMode="auto">
          <a:xfrm flipV="1">
            <a:off x="2298940" y="296933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5408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16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08" y="3150091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00551"/>
      </p:ext>
    </p:extLst>
  </p:cSld>
  <p:clrMapOvr>
    <a:masterClrMapping/>
  </p:clrMapOvr>
  <p:transition advTm="43656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icra13\bi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48117"/>
            <a:ext cx="1752600" cy="165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200329"/>
          </a:xfrm>
        </p:spPr>
        <p:txBody>
          <a:bodyPr/>
          <a:lstStyle/>
          <a:p>
            <a:r>
              <a:rPr lang="en-US" dirty="0" smtClean="0"/>
              <a:t>Dynamic Covariance Scaling with Front-end </a:t>
            </a:r>
            <a:r>
              <a:rPr lang="en-US" dirty="0"/>
              <a:t>O</a:t>
            </a:r>
            <a:r>
              <a:rPr lang="en-US" dirty="0" smtClean="0"/>
              <a:t>utliers</a:t>
            </a:r>
            <a:endParaRPr lang="en-US" dirty="0"/>
          </a:p>
        </p:txBody>
      </p:sp>
      <p:pic>
        <p:nvPicPr>
          <p:cNvPr id="3" name="bicoca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4525" y="1524000"/>
            <a:ext cx="531495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6320135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 smtClean="0">
                <a:solidFill>
                  <a:schemeClr val="tx1"/>
                </a:solidFill>
              </a:rPr>
              <a:t>Bicocca</a:t>
            </a:r>
            <a:r>
              <a:rPr lang="en-US" sz="2400" b="0" dirty="0" smtClean="0">
                <a:solidFill>
                  <a:schemeClr val="tx1"/>
                </a:solidFill>
              </a:rPr>
              <a:t>-multisession dataset</a:t>
            </a:r>
          </a:p>
        </p:txBody>
      </p:sp>
    </p:spTree>
    <p:extLst>
      <p:ext uri="{BB962C8B-B14F-4D97-AF65-F5344CB8AC3E}">
        <p14:creationId xmlns:p14="http://schemas.microsoft.com/office/powerpoint/2010/main" val="26528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:\presentations\2013_icra_DCS\stuff\chi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9179"/>
            <a:ext cx="850106" cy="82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– 1000 </a:t>
            </a:r>
            <a:r>
              <a:rPr lang="en-US" dirty="0"/>
              <a:t>O</a:t>
            </a:r>
            <a:r>
              <a:rPr lang="en-US" dirty="0" smtClean="0"/>
              <a:t>utliers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1238071"/>
            <a:ext cx="7465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33CC"/>
                </a:solidFill>
              </a:rPr>
              <a:t>Switchable </a:t>
            </a:r>
            <a:r>
              <a:rPr lang="en-US" b="1" dirty="0" smtClean="0">
                <a:solidFill>
                  <a:srgbClr val="0033CC"/>
                </a:solidFill>
              </a:rPr>
              <a:t>Constraints</a:t>
            </a:r>
          </a:p>
          <a:p>
            <a:pPr algn="l"/>
            <a:r>
              <a:rPr lang="en-US" dirty="0" smtClean="0">
                <a:solidFill>
                  <a:srgbClr val="007E3C"/>
                </a:solidFill>
              </a:rPr>
              <a:t>Dynamic Covariance Scaling</a:t>
            </a:r>
            <a:endParaRPr lang="en-US" b="1" dirty="0">
              <a:solidFill>
                <a:srgbClr val="007E3C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2188"/>
            <a:ext cx="3962400" cy="26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8" t="-1" r="377" b="1310"/>
          <a:stretch/>
        </p:blipFill>
        <p:spPr bwMode="auto">
          <a:xfrm>
            <a:off x="4983480" y="3637638"/>
            <a:ext cx="4069080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1582" y="2860378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Manhattan3500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9166" y="2819400"/>
            <a:ext cx="262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Sphere2500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25053" y="1508937"/>
            <a:ext cx="556529" cy="167463"/>
          </a:xfrm>
          <a:prstGeom prst="rect">
            <a:avLst/>
          </a:prstGeom>
          <a:solidFill>
            <a:srgbClr val="0033C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25053" y="2042337"/>
            <a:ext cx="556529" cy="167463"/>
          </a:xfrm>
          <a:prstGeom prst="rect">
            <a:avLst/>
          </a:prstGeom>
          <a:solidFill>
            <a:srgbClr val="007E3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1469" y="6258580"/>
            <a:ext cx="220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Iterations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108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– 1000 Outliers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81582" y="2860378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Manhattan3500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9166" y="2819400"/>
            <a:ext cx="262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Sphere2500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85960" y="4416061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RPE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4115817" cy="267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08917"/>
            <a:ext cx="4038600" cy="263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41469" y="6258580"/>
            <a:ext cx="220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Iterations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9200" y="1238071"/>
            <a:ext cx="7465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33CC"/>
                </a:solidFill>
              </a:rPr>
              <a:t>Switchable </a:t>
            </a:r>
            <a:r>
              <a:rPr lang="en-US" b="1" dirty="0" smtClean="0">
                <a:solidFill>
                  <a:srgbClr val="0033CC"/>
                </a:solidFill>
              </a:rPr>
              <a:t>Constraints</a:t>
            </a:r>
          </a:p>
          <a:p>
            <a:pPr algn="l"/>
            <a:r>
              <a:rPr lang="en-US" dirty="0" smtClean="0">
                <a:solidFill>
                  <a:srgbClr val="007E3C"/>
                </a:solidFill>
              </a:rPr>
              <a:t>Dynamic Covariance Scaling</a:t>
            </a:r>
            <a:endParaRPr lang="en-US" b="1" dirty="0">
              <a:solidFill>
                <a:srgbClr val="007E3C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25053" y="1508937"/>
            <a:ext cx="556529" cy="167463"/>
          </a:xfrm>
          <a:prstGeom prst="rect">
            <a:avLst/>
          </a:prstGeom>
          <a:solidFill>
            <a:srgbClr val="0033C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25053" y="2042337"/>
            <a:ext cx="556529" cy="167463"/>
          </a:xfrm>
          <a:prstGeom prst="rect">
            <a:avLst/>
          </a:prstGeom>
          <a:solidFill>
            <a:srgbClr val="007E3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2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– 1000 Outliers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81582" y="2860378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Manhattan3500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9166" y="2819400"/>
            <a:ext cx="262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Sphere2500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85960" y="4416061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RPE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4115817" cy="267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08917"/>
            <a:ext cx="4038600" cy="263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41469" y="6258580"/>
            <a:ext cx="220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Iterations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" y="5983799"/>
                <a:ext cx="1411130" cy="69743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50800">
                <a:solidFill>
                  <a:srgbClr val="9A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rgbClr val="80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>
                          <a:solidFill>
                            <a:srgbClr val="800000"/>
                          </a:solidFill>
                          <a:latin typeface="Cambria Math"/>
                        </a:rPr>
                        <m:t>𝟏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srgbClr val="800000"/>
                              </a:solidFill>
                              <a:latin typeface="Cambria Math"/>
                            </a:rPr>
                            <m:t>𝟎</m:t>
                          </m:r>
                        </m:e>
                        <m:sup>
                          <m:r>
                            <a:rPr lang="en-US">
                              <a:solidFill>
                                <a:srgbClr val="8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>
                              <a:solidFill>
                                <a:srgbClr val="800000"/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983799"/>
                <a:ext cx="1411130" cy="69743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50800">
                <a:solidFill>
                  <a:srgbClr val="9A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 bwMode="auto">
          <a:xfrm rot="17977846">
            <a:off x="1495803" y="5513410"/>
            <a:ext cx="539398" cy="424191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200" y="1238071"/>
            <a:ext cx="7465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33CC"/>
                </a:solidFill>
              </a:rPr>
              <a:t>Switchable </a:t>
            </a:r>
            <a:r>
              <a:rPr lang="en-US" b="1" dirty="0" smtClean="0">
                <a:solidFill>
                  <a:srgbClr val="0033CC"/>
                </a:solidFill>
              </a:rPr>
              <a:t>Constraints</a:t>
            </a:r>
          </a:p>
          <a:p>
            <a:pPr algn="l"/>
            <a:r>
              <a:rPr lang="en-US" dirty="0" smtClean="0">
                <a:solidFill>
                  <a:srgbClr val="007E3C"/>
                </a:solidFill>
              </a:rPr>
              <a:t>Dynamic Covariance Scaling</a:t>
            </a:r>
            <a:endParaRPr lang="en-US" b="1" dirty="0">
              <a:solidFill>
                <a:srgbClr val="007E3C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25053" y="1508937"/>
            <a:ext cx="556529" cy="167463"/>
          </a:xfrm>
          <a:prstGeom prst="rect">
            <a:avLst/>
          </a:prstGeom>
          <a:solidFill>
            <a:srgbClr val="0033C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25053" y="2042337"/>
            <a:ext cx="556529" cy="167463"/>
          </a:xfrm>
          <a:prstGeom prst="rect">
            <a:avLst/>
          </a:prstGeom>
          <a:solidFill>
            <a:srgbClr val="007E3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59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646331"/>
          </a:xfrm>
        </p:spPr>
        <p:txBody>
          <a:bodyPr/>
          <a:lstStyle/>
          <a:p>
            <a:r>
              <a:rPr lang="en-US" dirty="0" smtClean="0"/>
              <a:t>Convergence with Outliers</a:t>
            </a:r>
            <a:endParaRPr lang="en-US" dirty="0"/>
          </a:p>
        </p:txBody>
      </p:sp>
      <p:pic>
        <p:nvPicPr>
          <p:cNvPr id="5" name="DC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2838450"/>
            <a:ext cx="8960532" cy="3638550"/>
          </a:xfrm>
        </p:spPr>
      </p:pic>
      <p:sp>
        <p:nvSpPr>
          <p:cNvPr id="6" name="TextBox 5"/>
          <p:cNvSpPr txBox="1"/>
          <p:nvPr/>
        </p:nvSpPr>
        <p:spPr>
          <a:xfrm>
            <a:off x="5491580" y="1066800"/>
            <a:ext cx="30428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Dynamic </a:t>
            </a:r>
            <a:br>
              <a:rPr lang="en-US" b="1" dirty="0" smtClean="0">
                <a:solidFill>
                  <a:srgbClr val="800000"/>
                </a:solidFill>
              </a:rPr>
            </a:br>
            <a:r>
              <a:rPr lang="en-US" b="1" dirty="0" smtClean="0">
                <a:solidFill>
                  <a:srgbClr val="800000"/>
                </a:solidFill>
              </a:rPr>
              <a:t>Covariance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Scaling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769" y="1143000"/>
            <a:ext cx="3155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Switchable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Constraints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200" b="1" kern="1200" dirty="0">
                <a:solidFill>
                  <a:srgbClr val="800000"/>
                </a:solidFill>
                <a:latin typeface="Verdana" pitchFamily="34" charset="0"/>
              </a:rPr>
              <a:t>Rejects outliers </a:t>
            </a:r>
            <a:r>
              <a:rPr lang="en-US" sz="3200" dirty="0" smtClean="0"/>
              <a:t>for 2D &amp; 3D SLAM</a:t>
            </a:r>
          </a:p>
          <a:p>
            <a:pPr>
              <a:lnSpc>
                <a:spcPct val="150000"/>
              </a:lnSpc>
            </a:pPr>
            <a:r>
              <a:rPr lang="en-US" sz="3200" b="1" kern="1200" dirty="0">
                <a:solidFill>
                  <a:srgbClr val="800000"/>
                </a:solidFill>
                <a:latin typeface="Verdana" pitchFamily="34" charset="0"/>
              </a:rPr>
              <a:t>No increase in computational complexity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Approximates switchable constraints with a robust M-estimator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Now </a:t>
            </a:r>
            <a:r>
              <a:rPr lang="en-US" sz="3200" b="1" kern="1200" dirty="0">
                <a:solidFill>
                  <a:srgbClr val="800000"/>
                </a:solidFill>
                <a:latin typeface="Verdana" pitchFamily="34" charset="0"/>
              </a:rPr>
              <a:t>integrated in g2o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997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971800"/>
            <a:ext cx="8610600" cy="707886"/>
          </a:xfrm>
        </p:spPr>
        <p:txBody>
          <a:bodyPr/>
          <a:lstStyle/>
          <a:p>
            <a:pPr algn="ctr"/>
            <a:r>
              <a:rPr lang="en-US" sz="4000" dirty="0" smtClean="0"/>
              <a:t>Thank you for your attention!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587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2050" name="Picture 2" descr="D:\icra13\dcsKern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8" y="1752600"/>
            <a:ext cx="814554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9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1" name="Line 7"/>
          <p:cNvSpPr>
            <a:spLocks noChangeShapeType="1"/>
          </p:cNvSpPr>
          <p:nvPr/>
        </p:nvSpPr>
        <p:spPr bwMode="auto">
          <a:xfrm>
            <a:off x="4522229" y="3060404"/>
            <a:ext cx="785718" cy="502721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2" name="Line 8"/>
          <p:cNvSpPr>
            <a:spLocks noChangeShapeType="1"/>
          </p:cNvSpPr>
          <p:nvPr/>
        </p:nvSpPr>
        <p:spPr bwMode="auto">
          <a:xfrm flipH="1">
            <a:off x="5348688" y="3766473"/>
            <a:ext cx="11640" cy="64958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3" name="Line 9"/>
          <p:cNvSpPr>
            <a:spLocks noChangeShapeType="1"/>
          </p:cNvSpPr>
          <p:nvPr/>
        </p:nvSpPr>
        <p:spPr bwMode="auto">
          <a:xfrm flipH="1">
            <a:off x="4429107" y="4692834"/>
            <a:ext cx="692596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4" name="Line 10"/>
          <p:cNvSpPr>
            <a:spLocks noChangeShapeType="1"/>
          </p:cNvSpPr>
          <p:nvPr/>
        </p:nvSpPr>
        <p:spPr bwMode="auto">
          <a:xfrm flipH="1" flipV="1">
            <a:off x="3800534" y="4562917"/>
            <a:ext cx="325927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7" name="Line 13"/>
          <p:cNvSpPr>
            <a:spLocks noChangeShapeType="1"/>
          </p:cNvSpPr>
          <p:nvPr/>
        </p:nvSpPr>
        <p:spPr bwMode="auto">
          <a:xfrm flipV="1">
            <a:off x="2298940" y="297002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8" name="Line 34"/>
          <p:cNvSpPr>
            <a:spLocks noChangeShapeType="1"/>
          </p:cNvSpPr>
          <p:nvPr/>
        </p:nvSpPr>
        <p:spPr bwMode="auto">
          <a:xfrm flipV="1">
            <a:off x="3474606" y="3749527"/>
            <a:ext cx="0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9" name="Line 35"/>
          <p:cNvSpPr>
            <a:spLocks noChangeShapeType="1"/>
          </p:cNvSpPr>
          <p:nvPr/>
        </p:nvSpPr>
        <p:spPr bwMode="auto">
          <a:xfrm flipH="1" flipV="1">
            <a:off x="3265082" y="3094295"/>
            <a:ext cx="279366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1" name="Line 37"/>
          <p:cNvSpPr>
            <a:spLocks noChangeShapeType="1"/>
          </p:cNvSpPr>
          <p:nvPr/>
        </p:nvSpPr>
        <p:spPr bwMode="auto">
          <a:xfrm flipV="1">
            <a:off x="3614289" y="2665006"/>
            <a:ext cx="186244" cy="72301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6" name="Line 42"/>
          <p:cNvSpPr>
            <a:spLocks noChangeShapeType="1"/>
          </p:cNvSpPr>
          <p:nvPr/>
        </p:nvSpPr>
        <p:spPr bwMode="auto">
          <a:xfrm flipV="1">
            <a:off x="3707411" y="3116890"/>
            <a:ext cx="558732" cy="36150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2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67" y="1614377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1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8"/>
          <p:cNvSpPr>
            <a:spLocks noChangeAspect="1" noChangeArrowheads="1"/>
          </p:cNvSpPr>
          <p:nvPr/>
        </p:nvSpPr>
        <p:spPr bwMode="auto">
          <a:xfrm>
            <a:off x="3429000" y="41910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18"/>
          <p:cNvSpPr>
            <a:spLocks noChangeAspect="1" noChangeArrowheads="1"/>
          </p:cNvSpPr>
          <p:nvPr/>
        </p:nvSpPr>
        <p:spPr bwMode="auto">
          <a:xfrm>
            <a:off x="4038600" y="48340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18"/>
          <p:cNvSpPr>
            <a:spLocks noChangeAspect="1" noChangeArrowheads="1"/>
          </p:cNvSpPr>
          <p:nvPr/>
        </p:nvSpPr>
        <p:spPr bwMode="auto">
          <a:xfrm>
            <a:off x="5181600" y="4419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18"/>
          <p:cNvSpPr>
            <a:spLocks noChangeAspect="1" noChangeArrowheads="1"/>
          </p:cNvSpPr>
          <p:nvPr/>
        </p:nvSpPr>
        <p:spPr bwMode="auto">
          <a:xfrm>
            <a:off x="5181600" y="35814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18"/>
          <p:cNvSpPr>
            <a:spLocks noChangeAspect="1" noChangeArrowheads="1"/>
          </p:cNvSpPr>
          <p:nvPr/>
        </p:nvSpPr>
        <p:spPr bwMode="auto">
          <a:xfrm>
            <a:off x="3352800" y="34624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723419"/>
      </p:ext>
    </p:extLst>
  </p:cSld>
  <p:clrMapOvr>
    <a:masterClrMapping/>
  </p:clrMapOvr>
  <p:transition advTm="2985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1" name="Line 7"/>
          <p:cNvSpPr>
            <a:spLocks noChangeShapeType="1"/>
          </p:cNvSpPr>
          <p:nvPr/>
        </p:nvSpPr>
        <p:spPr bwMode="auto">
          <a:xfrm>
            <a:off x="4522229" y="3060404"/>
            <a:ext cx="785718" cy="502721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2" name="Line 8"/>
          <p:cNvSpPr>
            <a:spLocks noChangeShapeType="1"/>
          </p:cNvSpPr>
          <p:nvPr/>
        </p:nvSpPr>
        <p:spPr bwMode="auto">
          <a:xfrm flipH="1">
            <a:off x="5348688" y="3766473"/>
            <a:ext cx="11640" cy="64958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3" name="Line 9"/>
          <p:cNvSpPr>
            <a:spLocks noChangeShapeType="1"/>
          </p:cNvSpPr>
          <p:nvPr/>
        </p:nvSpPr>
        <p:spPr bwMode="auto">
          <a:xfrm flipH="1">
            <a:off x="4429107" y="4692834"/>
            <a:ext cx="692596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4" name="Line 10"/>
          <p:cNvSpPr>
            <a:spLocks noChangeShapeType="1"/>
          </p:cNvSpPr>
          <p:nvPr/>
        </p:nvSpPr>
        <p:spPr bwMode="auto">
          <a:xfrm flipH="1" flipV="1">
            <a:off x="3800534" y="4562917"/>
            <a:ext cx="325927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7" name="Line 13"/>
          <p:cNvSpPr>
            <a:spLocks noChangeShapeType="1"/>
          </p:cNvSpPr>
          <p:nvPr/>
        </p:nvSpPr>
        <p:spPr bwMode="auto">
          <a:xfrm flipV="1">
            <a:off x="2298940" y="297002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8" name="Line 34"/>
          <p:cNvSpPr>
            <a:spLocks noChangeShapeType="1"/>
          </p:cNvSpPr>
          <p:nvPr/>
        </p:nvSpPr>
        <p:spPr bwMode="auto">
          <a:xfrm flipV="1">
            <a:off x="3474606" y="3749527"/>
            <a:ext cx="0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9" name="Line 35"/>
          <p:cNvSpPr>
            <a:spLocks noChangeShapeType="1"/>
          </p:cNvSpPr>
          <p:nvPr/>
        </p:nvSpPr>
        <p:spPr bwMode="auto">
          <a:xfrm flipH="1" flipV="1">
            <a:off x="3265082" y="3094295"/>
            <a:ext cx="279366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1" name="Line 37"/>
          <p:cNvSpPr>
            <a:spLocks noChangeShapeType="1"/>
          </p:cNvSpPr>
          <p:nvPr/>
        </p:nvSpPr>
        <p:spPr bwMode="auto">
          <a:xfrm flipV="1">
            <a:off x="3614289" y="2665006"/>
            <a:ext cx="186244" cy="72301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6" name="Line 42"/>
          <p:cNvSpPr>
            <a:spLocks noChangeShapeType="1"/>
          </p:cNvSpPr>
          <p:nvPr/>
        </p:nvSpPr>
        <p:spPr bwMode="auto">
          <a:xfrm flipV="1">
            <a:off x="3707411" y="3116890"/>
            <a:ext cx="558732" cy="36150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2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67" y="1614377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1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8"/>
          <p:cNvSpPr>
            <a:spLocks noChangeAspect="1" noChangeArrowheads="1"/>
          </p:cNvSpPr>
          <p:nvPr/>
        </p:nvSpPr>
        <p:spPr bwMode="auto">
          <a:xfrm>
            <a:off x="3429000" y="41910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18"/>
          <p:cNvSpPr>
            <a:spLocks noChangeAspect="1" noChangeArrowheads="1"/>
          </p:cNvSpPr>
          <p:nvPr/>
        </p:nvSpPr>
        <p:spPr bwMode="auto">
          <a:xfrm>
            <a:off x="4038600" y="48340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18"/>
          <p:cNvSpPr>
            <a:spLocks noChangeAspect="1" noChangeArrowheads="1"/>
          </p:cNvSpPr>
          <p:nvPr/>
        </p:nvSpPr>
        <p:spPr bwMode="auto">
          <a:xfrm>
            <a:off x="5181600" y="4419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18"/>
          <p:cNvSpPr>
            <a:spLocks noChangeAspect="1" noChangeArrowheads="1"/>
          </p:cNvSpPr>
          <p:nvPr/>
        </p:nvSpPr>
        <p:spPr bwMode="auto">
          <a:xfrm>
            <a:off x="5181600" y="35814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18"/>
          <p:cNvSpPr>
            <a:spLocks noChangeAspect="1" noChangeArrowheads="1"/>
          </p:cNvSpPr>
          <p:nvPr/>
        </p:nvSpPr>
        <p:spPr bwMode="auto">
          <a:xfrm>
            <a:off x="3352800" y="34624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 flipV="1">
            <a:off x="3886200" y="3810000"/>
            <a:ext cx="1219200" cy="533400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104" y="5602069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800000"/>
                </a:solidFill>
              </a:rPr>
              <a:t>a single outlier …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07717"/>
      </p:ext>
    </p:extLst>
  </p:cSld>
  <p:clrMapOvr>
    <a:masterClrMapping/>
  </p:clrMapOvr>
  <p:transition advTm="2985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1" name="Line 7"/>
          <p:cNvSpPr>
            <a:spLocks noChangeShapeType="1"/>
          </p:cNvSpPr>
          <p:nvPr/>
        </p:nvSpPr>
        <p:spPr bwMode="auto">
          <a:xfrm>
            <a:off x="4522229" y="3060404"/>
            <a:ext cx="785718" cy="502721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2" name="Line 8"/>
          <p:cNvSpPr>
            <a:spLocks noChangeShapeType="1"/>
          </p:cNvSpPr>
          <p:nvPr/>
        </p:nvSpPr>
        <p:spPr bwMode="auto">
          <a:xfrm flipH="1">
            <a:off x="5348688" y="3766473"/>
            <a:ext cx="11640" cy="64958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3" name="Line 9"/>
          <p:cNvSpPr>
            <a:spLocks noChangeShapeType="1"/>
          </p:cNvSpPr>
          <p:nvPr/>
        </p:nvSpPr>
        <p:spPr bwMode="auto">
          <a:xfrm flipH="1">
            <a:off x="4429107" y="4692834"/>
            <a:ext cx="692596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4" name="Line 10"/>
          <p:cNvSpPr>
            <a:spLocks noChangeShapeType="1"/>
          </p:cNvSpPr>
          <p:nvPr/>
        </p:nvSpPr>
        <p:spPr bwMode="auto">
          <a:xfrm flipH="1" flipV="1">
            <a:off x="3800534" y="4562917"/>
            <a:ext cx="325927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7" name="Line 13"/>
          <p:cNvSpPr>
            <a:spLocks noChangeShapeType="1"/>
          </p:cNvSpPr>
          <p:nvPr/>
        </p:nvSpPr>
        <p:spPr bwMode="auto">
          <a:xfrm flipV="1">
            <a:off x="2298940" y="297002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8" name="Line 34"/>
          <p:cNvSpPr>
            <a:spLocks noChangeShapeType="1"/>
          </p:cNvSpPr>
          <p:nvPr/>
        </p:nvSpPr>
        <p:spPr bwMode="auto">
          <a:xfrm flipV="1">
            <a:off x="3474606" y="3749527"/>
            <a:ext cx="0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9" name="Line 35"/>
          <p:cNvSpPr>
            <a:spLocks noChangeShapeType="1"/>
          </p:cNvSpPr>
          <p:nvPr/>
        </p:nvSpPr>
        <p:spPr bwMode="auto">
          <a:xfrm flipH="1" flipV="1">
            <a:off x="3265082" y="3094295"/>
            <a:ext cx="279366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1" name="Line 37"/>
          <p:cNvSpPr>
            <a:spLocks noChangeShapeType="1"/>
          </p:cNvSpPr>
          <p:nvPr/>
        </p:nvSpPr>
        <p:spPr bwMode="auto">
          <a:xfrm flipV="1">
            <a:off x="3614289" y="2665006"/>
            <a:ext cx="186244" cy="72301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6" name="Line 42"/>
          <p:cNvSpPr>
            <a:spLocks noChangeShapeType="1"/>
          </p:cNvSpPr>
          <p:nvPr/>
        </p:nvSpPr>
        <p:spPr bwMode="auto">
          <a:xfrm flipV="1">
            <a:off x="3707411" y="3116890"/>
            <a:ext cx="558732" cy="36150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2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67" y="1614377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1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8"/>
          <p:cNvSpPr>
            <a:spLocks noChangeAspect="1" noChangeArrowheads="1"/>
          </p:cNvSpPr>
          <p:nvPr/>
        </p:nvSpPr>
        <p:spPr bwMode="auto">
          <a:xfrm>
            <a:off x="3429000" y="41910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18"/>
          <p:cNvSpPr>
            <a:spLocks noChangeAspect="1" noChangeArrowheads="1"/>
          </p:cNvSpPr>
          <p:nvPr/>
        </p:nvSpPr>
        <p:spPr bwMode="auto">
          <a:xfrm>
            <a:off x="4038600" y="48340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18"/>
          <p:cNvSpPr>
            <a:spLocks noChangeAspect="1" noChangeArrowheads="1"/>
          </p:cNvSpPr>
          <p:nvPr/>
        </p:nvSpPr>
        <p:spPr bwMode="auto">
          <a:xfrm>
            <a:off x="5181600" y="4419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18"/>
          <p:cNvSpPr>
            <a:spLocks noChangeAspect="1" noChangeArrowheads="1"/>
          </p:cNvSpPr>
          <p:nvPr/>
        </p:nvSpPr>
        <p:spPr bwMode="auto">
          <a:xfrm>
            <a:off x="5181600" y="35814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18"/>
          <p:cNvSpPr>
            <a:spLocks noChangeAspect="1" noChangeArrowheads="1"/>
          </p:cNvSpPr>
          <p:nvPr/>
        </p:nvSpPr>
        <p:spPr bwMode="auto">
          <a:xfrm>
            <a:off x="3352800" y="34624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 flipV="1">
            <a:off x="3886200" y="3810000"/>
            <a:ext cx="1219200" cy="533400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104" y="5602069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800000"/>
                </a:solidFill>
              </a:rPr>
              <a:t>a single outlier …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5122" name="Picture 2" descr="http://upload.wikimedia.org/wikipedia/commons/8/81/Eiffel_Tower_Restaurant_in_Las_Veg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9020"/>
            <a:ext cx="1871821" cy="2805487"/>
          </a:xfrm>
          <a:prstGeom prst="rect">
            <a:avLst/>
          </a:prstGeom>
          <a:noFill/>
          <a:ln w="63500">
            <a:solidFill>
              <a:srgbClr val="9A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knoxvilledailysun.com/travel/images/france/eiffel-tower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8" y="3229733"/>
            <a:ext cx="1752600" cy="2335554"/>
          </a:xfrm>
          <a:prstGeom prst="rect">
            <a:avLst/>
          </a:prstGeom>
          <a:noFill/>
          <a:ln w="63500">
            <a:solidFill>
              <a:srgbClr val="9A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86253"/>
      </p:ext>
    </p:extLst>
  </p:cSld>
  <p:clrMapOvr>
    <a:masterClrMapping/>
  </p:clrMapOvr>
  <p:transition advTm="2985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1" name="Line 7"/>
          <p:cNvSpPr>
            <a:spLocks noChangeShapeType="1"/>
          </p:cNvSpPr>
          <p:nvPr/>
        </p:nvSpPr>
        <p:spPr bwMode="auto">
          <a:xfrm>
            <a:off x="4522229" y="3060404"/>
            <a:ext cx="785718" cy="502721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2" name="Line 8"/>
          <p:cNvSpPr>
            <a:spLocks noChangeShapeType="1"/>
          </p:cNvSpPr>
          <p:nvPr/>
        </p:nvSpPr>
        <p:spPr bwMode="auto">
          <a:xfrm flipH="1">
            <a:off x="5348688" y="3766473"/>
            <a:ext cx="11640" cy="64958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3" name="Line 9"/>
          <p:cNvSpPr>
            <a:spLocks noChangeShapeType="1"/>
          </p:cNvSpPr>
          <p:nvPr/>
        </p:nvSpPr>
        <p:spPr bwMode="auto">
          <a:xfrm flipH="1">
            <a:off x="4429107" y="4692834"/>
            <a:ext cx="692596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4" name="Line 10"/>
          <p:cNvSpPr>
            <a:spLocks noChangeShapeType="1"/>
          </p:cNvSpPr>
          <p:nvPr/>
        </p:nvSpPr>
        <p:spPr bwMode="auto">
          <a:xfrm flipH="1" flipV="1">
            <a:off x="3800534" y="4562917"/>
            <a:ext cx="325927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7" name="Line 13"/>
          <p:cNvSpPr>
            <a:spLocks noChangeShapeType="1"/>
          </p:cNvSpPr>
          <p:nvPr/>
        </p:nvSpPr>
        <p:spPr bwMode="auto">
          <a:xfrm flipV="1">
            <a:off x="2298940" y="297002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8" name="Line 34"/>
          <p:cNvSpPr>
            <a:spLocks noChangeShapeType="1"/>
          </p:cNvSpPr>
          <p:nvPr/>
        </p:nvSpPr>
        <p:spPr bwMode="auto">
          <a:xfrm flipV="1">
            <a:off x="3474606" y="3749527"/>
            <a:ext cx="0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9" name="Line 35"/>
          <p:cNvSpPr>
            <a:spLocks noChangeShapeType="1"/>
          </p:cNvSpPr>
          <p:nvPr/>
        </p:nvSpPr>
        <p:spPr bwMode="auto">
          <a:xfrm flipH="1" flipV="1">
            <a:off x="3265082" y="3094295"/>
            <a:ext cx="279366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1" name="Line 37"/>
          <p:cNvSpPr>
            <a:spLocks noChangeShapeType="1"/>
          </p:cNvSpPr>
          <p:nvPr/>
        </p:nvSpPr>
        <p:spPr bwMode="auto">
          <a:xfrm flipV="1">
            <a:off x="3614289" y="2665006"/>
            <a:ext cx="186244" cy="72301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6" name="Line 42"/>
          <p:cNvSpPr>
            <a:spLocks noChangeShapeType="1"/>
          </p:cNvSpPr>
          <p:nvPr/>
        </p:nvSpPr>
        <p:spPr bwMode="auto">
          <a:xfrm flipV="1">
            <a:off x="3707411" y="3116890"/>
            <a:ext cx="558732" cy="36150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2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67" y="1614377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1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8"/>
          <p:cNvSpPr>
            <a:spLocks noChangeAspect="1" noChangeArrowheads="1"/>
          </p:cNvSpPr>
          <p:nvPr/>
        </p:nvSpPr>
        <p:spPr bwMode="auto">
          <a:xfrm>
            <a:off x="3429000" y="41910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18"/>
          <p:cNvSpPr>
            <a:spLocks noChangeAspect="1" noChangeArrowheads="1"/>
          </p:cNvSpPr>
          <p:nvPr/>
        </p:nvSpPr>
        <p:spPr bwMode="auto">
          <a:xfrm>
            <a:off x="4038600" y="48340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18"/>
          <p:cNvSpPr>
            <a:spLocks noChangeAspect="1" noChangeArrowheads="1"/>
          </p:cNvSpPr>
          <p:nvPr/>
        </p:nvSpPr>
        <p:spPr bwMode="auto">
          <a:xfrm>
            <a:off x="5181600" y="4419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18"/>
          <p:cNvSpPr>
            <a:spLocks noChangeAspect="1" noChangeArrowheads="1"/>
          </p:cNvSpPr>
          <p:nvPr/>
        </p:nvSpPr>
        <p:spPr bwMode="auto">
          <a:xfrm>
            <a:off x="5181600" y="35814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18"/>
          <p:cNvSpPr>
            <a:spLocks noChangeAspect="1" noChangeArrowheads="1"/>
          </p:cNvSpPr>
          <p:nvPr/>
        </p:nvSpPr>
        <p:spPr bwMode="auto">
          <a:xfrm>
            <a:off x="3352800" y="34624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 flipV="1">
            <a:off x="3886200" y="3810000"/>
            <a:ext cx="1219200" cy="533400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104" y="5602069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800000"/>
                </a:solidFill>
              </a:rPr>
              <a:t>a single outlier …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7285" y="1226288"/>
            <a:ext cx="1999536" cy="523220"/>
          </a:xfrm>
          <a:prstGeom prst="rect">
            <a:avLst/>
          </a:prstGeom>
          <a:solidFill>
            <a:schemeClr val="bg1">
              <a:alpha val="79000"/>
            </a:schemeClr>
          </a:solidFill>
          <a:ln w="50800">
            <a:solidFill>
              <a:srgbClr val="9A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A0000"/>
                </a:solidFill>
              </a:rPr>
              <a:t>Vegas!!</a:t>
            </a:r>
            <a:endParaRPr lang="en-US" sz="2800" dirty="0">
              <a:solidFill>
                <a:srgbClr val="9A0000"/>
              </a:solidFill>
            </a:endParaRPr>
          </a:p>
        </p:txBody>
      </p:sp>
      <p:pic>
        <p:nvPicPr>
          <p:cNvPr id="5122" name="Picture 2" descr="http://upload.wikimedia.org/wikipedia/commons/8/81/Eiffel_Tower_Restaurant_in_Las_Veg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9020"/>
            <a:ext cx="1871821" cy="2805487"/>
          </a:xfrm>
          <a:prstGeom prst="rect">
            <a:avLst/>
          </a:prstGeom>
          <a:noFill/>
          <a:ln w="63500">
            <a:solidFill>
              <a:srgbClr val="9A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knoxvilledailysun.com/travel/images/france/eiffel-tower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8" y="3229733"/>
            <a:ext cx="1752600" cy="2335554"/>
          </a:xfrm>
          <a:prstGeom prst="rect">
            <a:avLst/>
          </a:prstGeom>
          <a:noFill/>
          <a:ln w="63500">
            <a:solidFill>
              <a:srgbClr val="9A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82860" y="2546265"/>
            <a:ext cx="1999536" cy="523220"/>
          </a:xfrm>
          <a:prstGeom prst="rect">
            <a:avLst/>
          </a:prstGeom>
          <a:solidFill>
            <a:schemeClr val="bg1">
              <a:alpha val="79000"/>
            </a:schemeClr>
          </a:solidFill>
          <a:ln w="50800">
            <a:solidFill>
              <a:srgbClr val="9A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A0000"/>
                </a:solidFill>
              </a:rPr>
              <a:t>Paris!!</a:t>
            </a:r>
            <a:endParaRPr lang="en-US" sz="2800" dirty="0">
              <a:solidFill>
                <a:srgbClr val="9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37493"/>
      </p:ext>
    </p:extLst>
  </p:cSld>
  <p:clrMapOvr>
    <a:masterClrMapping/>
  </p:clrMapOvr>
  <p:transition advTm="2985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1" name="Line 7"/>
          <p:cNvSpPr>
            <a:spLocks noChangeShapeType="1"/>
          </p:cNvSpPr>
          <p:nvPr/>
        </p:nvSpPr>
        <p:spPr bwMode="auto">
          <a:xfrm>
            <a:off x="4522229" y="3060404"/>
            <a:ext cx="583171" cy="52099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2" name="Line 8"/>
          <p:cNvSpPr>
            <a:spLocks noChangeShapeType="1"/>
          </p:cNvSpPr>
          <p:nvPr/>
        </p:nvSpPr>
        <p:spPr bwMode="auto">
          <a:xfrm>
            <a:off x="5257800" y="3962399"/>
            <a:ext cx="90888" cy="453655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3" name="Line 9"/>
          <p:cNvSpPr>
            <a:spLocks noChangeShapeType="1"/>
          </p:cNvSpPr>
          <p:nvPr/>
        </p:nvSpPr>
        <p:spPr bwMode="auto">
          <a:xfrm flipH="1">
            <a:off x="4429107" y="4692834"/>
            <a:ext cx="692596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4" name="Line 10"/>
          <p:cNvSpPr>
            <a:spLocks noChangeShapeType="1"/>
          </p:cNvSpPr>
          <p:nvPr/>
        </p:nvSpPr>
        <p:spPr bwMode="auto">
          <a:xfrm flipV="1">
            <a:off x="4126459" y="4419600"/>
            <a:ext cx="64540" cy="561308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7" name="Line 13"/>
          <p:cNvSpPr>
            <a:spLocks noChangeShapeType="1"/>
          </p:cNvSpPr>
          <p:nvPr/>
        </p:nvSpPr>
        <p:spPr bwMode="auto">
          <a:xfrm flipV="1">
            <a:off x="2298940" y="297002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8" name="Line 34"/>
          <p:cNvSpPr>
            <a:spLocks noChangeShapeType="1"/>
          </p:cNvSpPr>
          <p:nvPr/>
        </p:nvSpPr>
        <p:spPr bwMode="auto">
          <a:xfrm flipH="1" flipV="1">
            <a:off x="3474606" y="3749525"/>
            <a:ext cx="487794" cy="44147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9" name="Line 35"/>
          <p:cNvSpPr>
            <a:spLocks noChangeShapeType="1"/>
          </p:cNvSpPr>
          <p:nvPr/>
        </p:nvSpPr>
        <p:spPr bwMode="auto">
          <a:xfrm flipH="1" flipV="1">
            <a:off x="3265082" y="3094295"/>
            <a:ext cx="279366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1" name="Line 37"/>
          <p:cNvSpPr>
            <a:spLocks noChangeShapeType="1"/>
          </p:cNvSpPr>
          <p:nvPr/>
        </p:nvSpPr>
        <p:spPr bwMode="auto">
          <a:xfrm flipV="1">
            <a:off x="3614289" y="2665006"/>
            <a:ext cx="186244" cy="72301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6" name="Line 42"/>
          <p:cNvSpPr>
            <a:spLocks noChangeShapeType="1"/>
          </p:cNvSpPr>
          <p:nvPr/>
        </p:nvSpPr>
        <p:spPr bwMode="auto">
          <a:xfrm flipV="1">
            <a:off x="3707411" y="3116890"/>
            <a:ext cx="558732" cy="36150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2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67" y="1614377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1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8"/>
          <p:cNvSpPr>
            <a:spLocks noChangeAspect="1" noChangeArrowheads="1"/>
          </p:cNvSpPr>
          <p:nvPr/>
        </p:nvSpPr>
        <p:spPr bwMode="auto">
          <a:xfrm>
            <a:off x="3962400" y="4038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18"/>
          <p:cNvSpPr>
            <a:spLocks noChangeAspect="1" noChangeArrowheads="1"/>
          </p:cNvSpPr>
          <p:nvPr/>
        </p:nvSpPr>
        <p:spPr bwMode="auto">
          <a:xfrm>
            <a:off x="4038600" y="48340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18"/>
          <p:cNvSpPr>
            <a:spLocks noChangeAspect="1" noChangeArrowheads="1"/>
          </p:cNvSpPr>
          <p:nvPr/>
        </p:nvSpPr>
        <p:spPr bwMode="auto">
          <a:xfrm>
            <a:off x="5181600" y="4419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18"/>
          <p:cNvSpPr>
            <a:spLocks noChangeAspect="1" noChangeArrowheads="1"/>
          </p:cNvSpPr>
          <p:nvPr/>
        </p:nvSpPr>
        <p:spPr bwMode="auto">
          <a:xfrm>
            <a:off x="4876800" y="3657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18"/>
          <p:cNvSpPr>
            <a:spLocks noChangeAspect="1" noChangeArrowheads="1"/>
          </p:cNvSpPr>
          <p:nvPr/>
        </p:nvSpPr>
        <p:spPr bwMode="auto">
          <a:xfrm>
            <a:off x="3352800" y="34624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 flipV="1">
            <a:off x="4343400" y="3886200"/>
            <a:ext cx="533400" cy="304800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04" y="5602069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800000"/>
                </a:solidFill>
              </a:rPr>
              <a:t>a single outlier … ruins the map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54620"/>
      </p:ext>
    </p:extLst>
  </p:cSld>
  <p:clrMapOvr>
    <a:masterClrMapping/>
  </p:clrMapOvr>
  <p:transition advTm="2985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Graph-SLAM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8382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Front end           Validation            Back end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Right Arrow 10"/>
          <p:cNvSpPr/>
          <p:nvPr/>
        </p:nvSpPr>
        <p:spPr bwMode="auto">
          <a:xfrm>
            <a:off x="2415371" y="1338792"/>
            <a:ext cx="967573" cy="381901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5562600" y="1338792"/>
            <a:ext cx="967573" cy="381901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pic>
        <p:nvPicPr>
          <p:cNvPr id="13" name="Picture 2" descr="D:\icra13\Intel_unop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r="17018"/>
          <a:stretch/>
        </p:blipFill>
        <p:spPr bwMode="auto">
          <a:xfrm>
            <a:off x="152400" y="2209800"/>
            <a:ext cx="3291840" cy="35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icra13\Intel_op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3" r="14142"/>
          <a:stretch/>
        </p:blipFill>
        <p:spPr bwMode="auto">
          <a:xfrm>
            <a:off x="5715000" y="2209800"/>
            <a:ext cx="33832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Arrow 18"/>
          <p:cNvSpPr/>
          <p:nvPr/>
        </p:nvSpPr>
        <p:spPr bwMode="auto">
          <a:xfrm>
            <a:off x="3862105" y="3476848"/>
            <a:ext cx="1449705" cy="381000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9000" y="2971800"/>
            <a:ext cx="23159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Assumption:</a:t>
            </a:r>
          </a:p>
          <a:p>
            <a:endParaRPr lang="en-US" sz="2000" dirty="0">
              <a:solidFill>
                <a:srgbClr val="800000"/>
              </a:solidFill>
            </a:endParaRPr>
          </a:p>
          <a:p>
            <a:endParaRPr lang="en-US" sz="2000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No 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>
                <a:solidFill>
                  <a:srgbClr val="800000"/>
                </a:solidFill>
              </a:rPr>
              <a:t>Outliers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621" y="6106180"/>
            <a:ext cx="7734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Impossible </a:t>
            </a:r>
            <a:r>
              <a:rPr lang="en-US" sz="2800" dirty="0">
                <a:solidFill>
                  <a:srgbClr val="800000"/>
                </a:solidFill>
              </a:rPr>
              <a:t>to </a:t>
            </a:r>
            <a:r>
              <a:rPr lang="en-US" sz="2800" dirty="0" smtClean="0">
                <a:solidFill>
                  <a:srgbClr val="800000"/>
                </a:solidFill>
              </a:rPr>
              <a:t>have perfect validation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881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775"/>
  <p:tag name="DEFAULTHEIGHT" val="384"/>
</p:tagLst>
</file>

<file path=ppt/theme/theme1.xml><?xml version="1.0" encoding="utf-8"?>
<a:theme xmlns:a="http://schemas.openxmlformats.org/drawingml/2006/main" name="prob-robotics-tutorial">
  <a:themeElements>
    <a:clrScheme name="">
      <a:dk1>
        <a:srgbClr val="000000"/>
      </a:dk1>
      <a:lt1>
        <a:srgbClr val="FFFFFF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FFFFF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prob-robotics-tutoria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b-robotics-tutorial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b-robotics-tutorial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b-robotics-tutorial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b-robotics-tutorial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C:\Eigene Dateien\Maren\TALKS\prob-robotics-tutorial.ppt</Template>
  <TotalTime>4229</TotalTime>
  <Words>480</Words>
  <Application>Microsoft Office PowerPoint</Application>
  <PresentationFormat>On-screen Show (4:3)</PresentationFormat>
  <Paragraphs>194</Paragraphs>
  <Slides>37</Slides>
  <Notes>30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Tahoma</vt:lpstr>
      <vt:lpstr>Times New Roman</vt:lpstr>
      <vt:lpstr>Wingdings</vt:lpstr>
      <vt:lpstr>Verdana</vt:lpstr>
      <vt:lpstr>ＭＳ Ｐゴシック</vt:lpstr>
      <vt:lpstr>Cambria Math</vt:lpstr>
      <vt:lpstr>Calibri</vt:lpstr>
      <vt:lpstr>prob-robotics-tutorial</vt:lpstr>
      <vt:lpstr>Robot Map Optimization using  Dynamic Covariance Scaling</vt:lpstr>
      <vt:lpstr>Maps are Essential for Effective Navigation</vt:lpstr>
      <vt:lpstr>Graph-based SLAM</vt:lpstr>
      <vt:lpstr>Graph-based SLAM</vt:lpstr>
      <vt:lpstr>Graph-based SLAM</vt:lpstr>
      <vt:lpstr>Graph-based SLAM</vt:lpstr>
      <vt:lpstr>Graph-based SLAM</vt:lpstr>
      <vt:lpstr>Graph-based SLAM</vt:lpstr>
      <vt:lpstr>Graph-SLAM Pipeline</vt:lpstr>
      <vt:lpstr>SLAM Back End Fail in the Presence of Outliers </vt:lpstr>
      <vt:lpstr>Why does the Mapping Fail?</vt:lpstr>
      <vt:lpstr>Why does the Mapping Fail?</vt:lpstr>
      <vt:lpstr>Switchable Constraints</vt:lpstr>
      <vt:lpstr>Standard Optimization</vt:lpstr>
      <vt:lpstr>Switchable Constraints</vt:lpstr>
      <vt:lpstr>Our Approach: Dynamic Covariance Scaling</vt:lpstr>
      <vt:lpstr>Standard Gaussian Least Squares</vt:lpstr>
      <vt:lpstr>Dynamic Covariance Scaling</vt:lpstr>
      <vt:lpstr>How to Determine s?</vt:lpstr>
      <vt:lpstr>How to Determine s?</vt:lpstr>
      <vt:lpstr>How to Determine s?</vt:lpstr>
      <vt:lpstr>How to Determine s?</vt:lpstr>
      <vt:lpstr>How to Determine s?</vt:lpstr>
      <vt:lpstr>Dynamic Covariance Scaling</vt:lpstr>
      <vt:lpstr>Dynamic Covariance Scaling</vt:lpstr>
      <vt:lpstr>Dynamic Covariance Scaling</vt:lpstr>
      <vt:lpstr>Dynamic Covariance Scaling</vt:lpstr>
      <vt:lpstr>Dynamic Covariance Scaling</vt:lpstr>
      <vt:lpstr>Robust SLAM with Our Method</vt:lpstr>
      <vt:lpstr>Dynamic Covariance Scaling with Front-end Outliers</vt:lpstr>
      <vt:lpstr>Convergence – 1000 Outliers</vt:lpstr>
      <vt:lpstr>Convergence – 1000 Outliers</vt:lpstr>
      <vt:lpstr>Convergence – 1000 Outliers</vt:lpstr>
      <vt:lpstr>Convergence with Outliers</vt:lpstr>
      <vt:lpstr>Conclusion</vt:lpstr>
      <vt:lpstr>Thank you for your attention!</vt:lpstr>
      <vt:lpstr>Questions?</vt:lpstr>
    </vt:vector>
  </TitlesOfParts>
  <Company>Uni Freiburg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AIS Template</dc:title>
  <dc:creator>Cyrill Stachniss</dc:creator>
  <cp:lastModifiedBy>pratik</cp:lastModifiedBy>
  <cp:revision>1651</cp:revision>
  <dcterms:created xsi:type="dcterms:W3CDTF">2000-07-05T13:22:29Z</dcterms:created>
  <dcterms:modified xsi:type="dcterms:W3CDTF">2013-12-16T08:58:41Z</dcterms:modified>
</cp:coreProperties>
</file>